
<file path=[Content_Types].xml><?xml version="1.0" encoding="utf-8"?>
<Types xmlns="http://schemas.openxmlformats.org/package/2006/content-types">
  <Default ContentType="image/jpeg" Extension="jpg"/>
  <Default ContentType="image/vnd.ms-photo" Extension="wdp"/>
  <Default ContentType="image/svg+xml" Extension="svg"/>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ms-office.chartstyle+xml" PartName="/ppt/charts/style1.xml"/>
  <Override ContentType="application/vnd.ms-office.chartcolorstyle+xml" PartName="/ppt/charts/colors1.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36A3C686-50F2-44FB-A079-F368EE3D86CE}" styleName="Table_0">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7F8"/>
          </a:solidFill>
        </a:fill>
      </a:tcStyle>
    </a:wholeTbl>
    <a:band1H>
      <a:tcTxStyle/>
      <a:tcStyle>
        <a:tcBdr/>
        <a:fill>
          <a:solidFill>
            <a:srgbClr val="E1EFF1"/>
          </a:solidFill>
        </a:fill>
      </a:tcStyle>
    </a:band1H>
    <a:band2H>
      <a:tcTxStyle/>
      <a:tcStyle>
        <a:tcBdr/>
      </a:tcStyle>
    </a:band2H>
    <a:band1V>
      <a:tcTxStyle/>
      <a:tcStyle>
        <a:tcBdr/>
        <a:fill>
          <a:solidFill>
            <a:srgbClr val="E1EFF1"/>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tcStyle>
        <a:tcBdr/>
      </a:tcStyle>
    </a:neCell>
    <a:nwCell>
      <a:tcTxStyle/>
      <a:tcStyle>
        <a:tcBdr/>
      </a:tc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csbc\Downloads\Investment%20Fund%20-%2030-08-2023\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Sheet3!$C$4</c:f>
              <c:strCache>
                <c:ptCount val="1"/>
                <c:pt idx="0">
                  <c:v>عدد الصناديق </c:v>
                </c:pt>
              </c:strCache>
            </c:strRef>
          </c:tx>
          <c:spPr>
            <a:solidFill>
              <a:srgbClr val="4495A2"/>
            </a:solidFill>
            <a:ln>
              <a:noFill/>
            </a:ln>
            <a:effectLst/>
          </c:spPr>
          <c:invertIfNegative val="0"/>
          <c:cat>
            <c:multiLvlStrRef>
              <c:f>Sheet3!$D$2:$Y$3</c:f>
              <c:multiLvlStrCache>
                <c:ptCount val="22"/>
                <c:lvl>
                  <c:pt idx="0">
                    <c:v>العام</c:v>
                  </c:pt>
                  <c:pt idx="1">
                    <c:v>الخاص</c:v>
                  </c:pt>
                  <c:pt idx="2">
                    <c:v>العام</c:v>
                  </c:pt>
                  <c:pt idx="3">
                    <c:v>الخاص</c:v>
                  </c:pt>
                  <c:pt idx="4">
                    <c:v>العام</c:v>
                  </c:pt>
                  <c:pt idx="5">
                    <c:v>الخاص</c:v>
                  </c:pt>
                  <c:pt idx="6">
                    <c:v>العام</c:v>
                  </c:pt>
                  <c:pt idx="7">
                    <c:v>الخاص</c:v>
                  </c:pt>
                  <c:pt idx="8">
                    <c:v>العام</c:v>
                  </c:pt>
                  <c:pt idx="9">
                    <c:v>الخاص</c:v>
                  </c:pt>
                  <c:pt idx="10">
                    <c:v>العام</c:v>
                  </c:pt>
                  <c:pt idx="11">
                    <c:v>الخاص</c:v>
                  </c:pt>
                  <c:pt idx="12">
                    <c:v>العام</c:v>
                  </c:pt>
                  <c:pt idx="13">
                    <c:v>الخاص</c:v>
                  </c:pt>
                  <c:pt idx="14">
                    <c:v>العام</c:v>
                  </c:pt>
                  <c:pt idx="15">
                    <c:v>الخاص</c:v>
                  </c:pt>
                  <c:pt idx="16">
                    <c:v>العام</c:v>
                  </c:pt>
                  <c:pt idx="17">
                    <c:v>الخاص</c:v>
                  </c:pt>
                  <c:pt idx="18">
                    <c:v>العام</c:v>
                  </c:pt>
                  <c:pt idx="19">
                    <c:v>الخاص</c:v>
                  </c:pt>
                  <c:pt idx="20">
                    <c:v>العام</c:v>
                  </c:pt>
                  <c:pt idx="21">
                    <c:v>الخاص</c:v>
                  </c:pt>
                </c:lvl>
                <c:lvl>
                  <c:pt idx="0">
                    <c:v>2022</c:v>
                  </c:pt>
                  <c:pt idx="2">
                    <c:v>2021</c:v>
                  </c:pt>
                  <c:pt idx="4">
                    <c:v>2020</c:v>
                  </c:pt>
                  <c:pt idx="6">
                    <c:v>2019</c:v>
                  </c:pt>
                  <c:pt idx="8">
                    <c:v>2018</c:v>
                  </c:pt>
                  <c:pt idx="10">
                    <c:v>2017</c:v>
                  </c:pt>
                  <c:pt idx="12">
                    <c:v>2016</c:v>
                  </c:pt>
                  <c:pt idx="14">
                    <c:v>2015</c:v>
                  </c:pt>
                  <c:pt idx="16">
                    <c:v>2014</c:v>
                  </c:pt>
                  <c:pt idx="18">
                    <c:v>2013</c:v>
                  </c:pt>
                  <c:pt idx="20">
                    <c:v>2012</c:v>
                  </c:pt>
                </c:lvl>
              </c:multiLvlStrCache>
            </c:multiLvlStrRef>
          </c:cat>
          <c:val>
            <c:numRef>
              <c:f>Sheet3!$D$4:$Y$4</c:f>
              <c:numCache>
                <c:formatCode>General</c:formatCode>
                <c:ptCount val="22"/>
                <c:pt idx="0">
                  <c:v>253</c:v>
                </c:pt>
                <c:pt idx="1">
                  <c:v>686</c:v>
                </c:pt>
                <c:pt idx="2">
                  <c:v>256</c:v>
                </c:pt>
                <c:pt idx="3">
                  <c:v>495</c:v>
                </c:pt>
                <c:pt idx="4">
                  <c:v>254</c:v>
                </c:pt>
                <c:pt idx="5">
                  <c:v>437</c:v>
                </c:pt>
                <c:pt idx="6">
                  <c:v>253</c:v>
                </c:pt>
                <c:pt idx="7">
                  <c:v>354</c:v>
                </c:pt>
                <c:pt idx="8">
                  <c:v>249</c:v>
                </c:pt>
                <c:pt idx="9">
                  <c:v>293</c:v>
                </c:pt>
                <c:pt idx="10">
                  <c:v>273</c:v>
                </c:pt>
                <c:pt idx="11">
                  <c:v>304</c:v>
                </c:pt>
                <c:pt idx="12">
                  <c:v>275</c:v>
                </c:pt>
                <c:pt idx="13">
                  <c:v>219</c:v>
                </c:pt>
                <c:pt idx="14">
                  <c:v>267</c:v>
                </c:pt>
                <c:pt idx="15">
                  <c:v>274</c:v>
                </c:pt>
                <c:pt idx="16">
                  <c:v>263</c:v>
                </c:pt>
                <c:pt idx="17">
                  <c:v>315</c:v>
                </c:pt>
                <c:pt idx="18">
                  <c:v>254</c:v>
                </c:pt>
                <c:pt idx="19">
                  <c:v>222</c:v>
                </c:pt>
                <c:pt idx="20">
                  <c:v>256</c:v>
                </c:pt>
                <c:pt idx="21">
                  <c:v>117</c:v>
                </c:pt>
              </c:numCache>
            </c:numRef>
          </c:val>
          <c:extLst>
            <c:ext xmlns:c16="http://schemas.microsoft.com/office/drawing/2014/chart" uri="{C3380CC4-5D6E-409C-BE32-E72D297353CC}">
              <c16:uniqueId val="{00000000-0384-4A4D-90B4-5E9EB1188C69}"/>
            </c:ext>
          </c:extLst>
        </c:ser>
        <c:dLbls>
          <c:showLegendKey val="0"/>
          <c:showVal val="0"/>
          <c:showCatName val="0"/>
          <c:showSerName val="0"/>
          <c:showPercent val="0"/>
          <c:showBubbleSize val="0"/>
        </c:dLbls>
        <c:gapWidth val="219"/>
        <c:overlap val="-27"/>
        <c:axId val="820089775"/>
        <c:axId val="1116679935"/>
      </c:barChart>
      <c:catAx>
        <c:axId val="820089775"/>
        <c:scaling>
          <c:orientation val="minMax"/>
        </c:scaling>
        <c:delete val="0"/>
        <c:axPos val="t"/>
        <c:majorGridlines>
          <c:spPr>
            <a:ln w="9525" cap="flat" cmpd="sng" algn="ctr">
              <a:solidFill>
                <a:srgbClr val="F9D448"/>
              </a:solidFill>
              <a:round/>
            </a:ln>
            <a:effectLst/>
          </c:spPr>
        </c:majorGridlines>
        <c:numFmt formatCode="General" sourceLinked="1"/>
        <c:majorTickMark val="out"/>
        <c:minorTickMark val="none"/>
        <c:tickLblPos val="nextTo"/>
        <c:spPr>
          <a:noFill/>
          <a:ln w="9525" cap="flat" cmpd="sng" algn="ctr">
            <a:solidFill>
              <a:srgbClr val="F9D448"/>
            </a:solidFill>
            <a:round/>
            <a:headEnd type="none"/>
          </a:ln>
          <a:effectLst/>
        </c:spPr>
        <c:txPr>
          <a:bodyPr rot="-60000000" spcFirstLastPara="1" vertOverflow="ellipsis" vert="horz" wrap="square" anchor="ctr" anchorCtr="1"/>
          <a:lstStyle/>
          <a:p>
            <a:pPr>
              <a:defRPr sz="900" b="1" i="0" u="none" strike="noStrike" kern="1200" baseline="0">
                <a:solidFill>
                  <a:srgbClr val="7CA655"/>
                </a:solidFill>
                <a:latin typeface="Sakkal Majalla" panose="02000000000000000000" pitchFamily="2" charset="-78"/>
                <a:ea typeface="+mn-ea"/>
                <a:cs typeface="Sakkal Majalla" panose="02000000000000000000" pitchFamily="2" charset="-78"/>
              </a:defRPr>
            </a:pPr>
            <a:endParaRPr lang="en-US"/>
          </a:p>
        </c:txPr>
        <c:crossAx val="1116679935"/>
        <c:crosses val="autoZero"/>
        <c:auto val="1"/>
        <c:lblAlgn val="ctr"/>
        <c:lblOffset val="100"/>
        <c:noMultiLvlLbl val="0"/>
      </c:catAx>
      <c:valAx>
        <c:axId val="1116679935"/>
        <c:scaling>
          <c:orientation val="maxMin"/>
        </c:scaling>
        <c:delete val="0"/>
        <c:axPos val="l"/>
        <c:numFmt formatCode="General" sourceLinked="1"/>
        <c:majorTickMark val="out"/>
        <c:minorTickMark val="none"/>
        <c:tickLblPos val="nextTo"/>
        <c:spPr>
          <a:noFill/>
          <a:ln>
            <a:noFill/>
          </a:ln>
          <a:effectLst/>
        </c:spPr>
        <c:txPr>
          <a:bodyPr rot="-5400000" spcFirstLastPara="1" vertOverflow="ellipsis" wrap="square" anchor="ctr" anchorCtr="0"/>
          <a:lstStyle/>
          <a:p>
            <a:pPr>
              <a:defRPr sz="900" b="0" i="0" u="none" strike="noStrike" kern="1200" baseline="0">
                <a:solidFill>
                  <a:srgbClr val="7CA655"/>
                </a:solidFill>
                <a:latin typeface="+mn-lt"/>
                <a:ea typeface="+mn-ea"/>
                <a:cs typeface="+mn-cs"/>
              </a:defRPr>
            </a:pPr>
            <a:endParaRPr lang="en-US"/>
          </a:p>
        </c:txPr>
        <c:crossAx val="82008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367" name="Google Shape;367;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8" name="Google Shape;368;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91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15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18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66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28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06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86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57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9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46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37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375"/>
        <p:cNvGrpSpPr/>
        <p:nvPr/>
      </p:nvGrpSpPr>
      <p:grpSpPr>
        <a:xfrm>
          <a:off x="0" y="0"/>
          <a:ext cx="0" cy="0"/>
          <a:chOff x="0" y="0"/>
          <a:chExt cx="0" cy="0"/>
        </a:xfrm>
      </p:grpSpPr>
      <p:sp>
        <p:nvSpPr>
          <p:cNvPr id="376" name="Google Shape;376;p2"/>
          <p:cNvSpPr txBox="1">
            <a:spLocks noGrp="1"/>
          </p:cNvSpPr>
          <p:nvPr>
            <p:ph type="ctrTitle"/>
          </p:nvPr>
        </p:nvSpPr>
        <p:spPr>
          <a:xfrm>
            <a:off x="6367054" y="2116182"/>
            <a:ext cx="5491500" cy="15141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dk1"/>
              </a:buClr>
              <a:buSzPts val="6000"/>
              <a:buFont typeface="Franklin Gothic"/>
              <a:buNone/>
              <a:defRPr sz="6000" b="1" i="0">
                <a:solidFill>
                  <a:schemeClr val="dk1"/>
                </a:solidFill>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grpSp>
        <p:nvGrpSpPr>
          <p:cNvPr id="377" name="Google Shape;377;p2"/>
          <p:cNvGrpSpPr/>
          <p:nvPr/>
        </p:nvGrpSpPr>
        <p:grpSpPr>
          <a:xfrm>
            <a:off x="1" y="758752"/>
            <a:ext cx="6099248" cy="6099247"/>
            <a:chOff x="0" y="12289"/>
            <a:chExt cx="3550" cy="3551"/>
          </a:xfrm>
        </p:grpSpPr>
        <p:sp>
          <p:nvSpPr>
            <p:cNvPr id="378" name="Google Shape;378;p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9" name="Google Shape;379;p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0" name="Google Shape;380;p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81" name="Google Shape;381;p2"/>
          <p:cNvSpPr txBox="1">
            <a:spLocks noGrp="1"/>
          </p:cNvSpPr>
          <p:nvPr>
            <p:ph type="body" idx="1"/>
          </p:nvPr>
        </p:nvSpPr>
        <p:spPr>
          <a:xfrm>
            <a:off x="6367055" y="4549553"/>
            <a:ext cx="5491500" cy="953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2"/>
              </a:buClr>
              <a:buSzPts val="1800"/>
              <a:buNone/>
              <a:defRPr sz="1800" b="0" i="0">
                <a:solidFill>
                  <a:schemeClr val="lt2"/>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382" name="Google Shape;382;p2"/>
          <p:cNvCxnSpPr/>
          <p:nvPr/>
        </p:nvCxnSpPr>
        <p:spPr>
          <a:xfrm>
            <a:off x="9739979" y="4252111"/>
            <a:ext cx="2133600" cy="3900"/>
          </a:xfrm>
          <a:prstGeom prst="straightConnector1">
            <a:avLst/>
          </a:prstGeom>
          <a:noFill/>
          <a:ln w="101600" cap="flat" cmpd="sng">
            <a:solidFill>
              <a:srgbClr val="F9D448"/>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459"/>
        <p:cNvGrpSpPr/>
        <p:nvPr/>
      </p:nvGrpSpPr>
      <p:grpSpPr>
        <a:xfrm>
          <a:off x="0" y="0"/>
          <a:ext cx="0" cy="0"/>
          <a:chOff x="0" y="0"/>
          <a:chExt cx="0" cy="0"/>
        </a:xfrm>
      </p:grpSpPr>
      <p:sp>
        <p:nvSpPr>
          <p:cNvPr id="460" name="Google Shape;460;p11"/>
          <p:cNvSpPr txBox="1">
            <a:spLocks noGrp="1"/>
          </p:cNvSpPr>
          <p:nvPr>
            <p:ph type="title"/>
          </p:nvPr>
        </p:nvSpPr>
        <p:spPr>
          <a:xfrm>
            <a:off x="964022" y="2476500"/>
            <a:ext cx="7132200" cy="32901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800"/>
              <a:buFont typeface="Libre Franklin"/>
              <a:buNone/>
              <a:defRPr sz="2800" b="0" i="0">
                <a:solidFill>
                  <a:schemeClr val="dk1"/>
                </a:solidFill>
                <a:latin typeface="Libre Franklin"/>
                <a:ea typeface="Libre Franklin"/>
                <a:cs typeface="Libre Franklin"/>
                <a:sym typeface="Libre Franklin"/>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1" name="Google Shape;461;p11"/>
          <p:cNvSpPr txBox="1"/>
          <p:nvPr/>
        </p:nvSpPr>
        <p:spPr>
          <a:xfrm>
            <a:off x="699948" y="548291"/>
            <a:ext cx="1589400" cy="317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ar-SA" sz="20000" b="1">
                <a:solidFill>
                  <a:schemeClr val="dk1"/>
                </a:solidFill>
                <a:latin typeface="Libre Franklin"/>
                <a:ea typeface="Libre Franklin"/>
                <a:cs typeface="Libre Franklin"/>
                <a:sym typeface="Libre Franklin"/>
              </a:rPr>
              <a:t>“</a:t>
            </a:r>
            <a:endParaRPr/>
          </a:p>
        </p:txBody>
      </p:sp>
      <p:grpSp>
        <p:nvGrpSpPr>
          <p:cNvPr id="462" name="Google Shape;462;p11"/>
          <p:cNvGrpSpPr/>
          <p:nvPr/>
        </p:nvGrpSpPr>
        <p:grpSpPr>
          <a:xfrm>
            <a:off x="6362721" y="0"/>
            <a:ext cx="5829325" cy="3235616"/>
            <a:chOff x="5612972" y="1"/>
            <a:chExt cx="6615963" cy="3672246"/>
          </a:xfrm>
        </p:grpSpPr>
        <p:sp>
          <p:nvSpPr>
            <p:cNvPr id="463" name="Google Shape;463;p11"/>
            <p:cNvSpPr/>
            <p:nvPr/>
          </p:nvSpPr>
          <p:spPr>
            <a:xfrm>
              <a:off x="5612972" y="1"/>
              <a:ext cx="4408999" cy="3672247"/>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64" name="Google Shape;464;p11"/>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65" name="Google Shape;465;p11"/>
            <p:cNvSpPr/>
            <p:nvPr/>
          </p:nvSpPr>
          <p:spPr>
            <a:xfrm>
              <a:off x="8555590" y="1"/>
              <a:ext cx="1457755"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66" name="Google Shape;466;p11"/>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67" name="Google Shape;467;p11"/>
            <p:cNvSpPr/>
            <p:nvPr/>
          </p:nvSpPr>
          <p:spPr>
            <a:xfrm>
              <a:off x="9285083" y="728289"/>
              <a:ext cx="2943851" cy="2943959"/>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grpSp>
        <p:nvGrpSpPr>
          <p:cNvPr id="468" name="Google Shape;468;p11"/>
          <p:cNvGrpSpPr/>
          <p:nvPr/>
        </p:nvGrpSpPr>
        <p:grpSpPr>
          <a:xfrm rot="5400000" flipH="1">
            <a:off x="1" y="3900132"/>
            <a:ext cx="2959226" cy="2959225"/>
            <a:chOff x="0" y="12289"/>
            <a:chExt cx="3550" cy="3551"/>
          </a:xfrm>
        </p:grpSpPr>
        <p:sp>
          <p:nvSpPr>
            <p:cNvPr id="469" name="Google Shape;469;p11"/>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70" name="Google Shape;470;p11"/>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71" name="Google Shape;471;p11"/>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lt1"/>
        </a:solidFill>
        <a:effectLst/>
      </p:bgPr>
    </p:bg>
    <p:spTree>
      <p:nvGrpSpPr>
        <p:cNvPr id="1" name="Shape 472"/>
        <p:cNvGrpSpPr/>
        <p:nvPr/>
      </p:nvGrpSpPr>
      <p:grpSpPr>
        <a:xfrm>
          <a:off x="0" y="0"/>
          <a:ext cx="0" cy="0"/>
          <a:chOff x="0" y="0"/>
          <a:chExt cx="0" cy="0"/>
        </a:xfrm>
      </p:grpSpPr>
      <p:grpSp>
        <p:nvGrpSpPr>
          <p:cNvPr id="473" name="Google Shape;473;p12"/>
          <p:cNvGrpSpPr/>
          <p:nvPr/>
        </p:nvGrpSpPr>
        <p:grpSpPr>
          <a:xfrm rot="5400000" flipH="1">
            <a:off x="1" y="3900132"/>
            <a:ext cx="2959226" cy="2959225"/>
            <a:chOff x="0" y="12289"/>
            <a:chExt cx="3550" cy="3551"/>
          </a:xfrm>
        </p:grpSpPr>
        <p:sp>
          <p:nvSpPr>
            <p:cNvPr id="474" name="Google Shape;474;p12"/>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75" name="Google Shape;475;p12"/>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76" name="Google Shape;476;p12"/>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77" name="Google Shape;477;p12"/>
          <p:cNvSpPr>
            <a:spLocks noGrp="1"/>
          </p:cNvSpPr>
          <p:nvPr>
            <p:ph type="pic" idx="2"/>
          </p:nvPr>
        </p:nvSpPr>
        <p:spPr>
          <a:xfrm>
            <a:off x="954268" y="2572883"/>
            <a:ext cx="2118300" cy="2037300"/>
          </a:xfrm>
          <a:prstGeom prst="rect">
            <a:avLst/>
          </a:prstGeom>
          <a:noFill/>
          <a:ln>
            <a:noFill/>
          </a:ln>
        </p:spPr>
      </p:sp>
      <p:sp>
        <p:nvSpPr>
          <p:cNvPr id="478" name="Google Shape;478;p12"/>
          <p:cNvSpPr txBox="1">
            <a:spLocks noGrp="1"/>
          </p:cNvSpPr>
          <p:nvPr>
            <p:ph type="title"/>
          </p:nvPr>
        </p:nvSpPr>
        <p:spPr>
          <a:xfrm>
            <a:off x="964022" y="879063"/>
            <a:ext cx="75324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479" name="Google Shape;479;p12"/>
          <p:cNvCxnSpPr/>
          <p:nvPr/>
        </p:nvCxnSpPr>
        <p:spPr>
          <a:xfrm>
            <a:off x="952500" y="1939108"/>
            <a:ext cx="2133600" cy="0"/>
          </a:xfrm>
          <a:prstGeom prst="straightConnector1">
            <a:avLst/>
          </a:prstGeom>
          <a:noFill/>
          <a:ln w="101600" cap="flat" cmpd="sng">
            <a:solidFill>
              <a:schemeClr val="lt1"/>
            </a:solidFill>
            <a:prstDash val="solid"/>
            <a:miter lim="800000"/>
            <a:headEnd type="none" w="sm" len="sm"/>
            <a:tailEnd type="none" w="sm" len="sm"/>
          </a:ln>
        </p:spPr>
      </p:cxnSp>
      <p:sp>
        <p:nvSpPr>
          <p:cNvPr id="480" name="Google Shape;480;p12"/>
          <p:cNvSpPr>
            <a:spLocks noGrp="1"/>
          </p:cNvSpPr>
          <p:nvPr>
            <p:ph type="pic" idx="3"/>
          </p:nvPr>
        </p:nvSpPr>
        <p:spPr>
          <a:xfrm>
            <a:off x="3658280" y="2572883"/>
            <a:ext cx="2118300" cy="2037300"/>
          </a:xfrm>
          <a:prstGeom prst="rect">
            <a:avLst/>
          </a:prstGeom>
          <a:noFill/>
          <a:ln>
            <a:noFill/>
          </a:ln>
        </p:spPr>
      </p:sp>
      <p:sp>
        <p:nvSpPr>
          <p:cNvPr id="481" name="Google Shape;481;p12"/>
          <p:cNvSpPr txBox="1">
            <a:spLocks noGrp="1"/>
          </p:cNvSpPr>
          <p:nvPr>
            <p:ph type="body" idx="1"/>
          </p:nvPr>
        </p:nvSpPr>
        <p:spPr>
          <a:xfrm>
            <a:off x="952500" y="5393169"/>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2" name="Google Shape;482;p12"/>
          <p:cNvSpPr txBox="1">
            <a:spLocks noGrp="1"/>
          </p:cNvSpPr>
          <p:nvPr>
            <p:ph type="body" idx="4"/>
          </p:nvPr>
        </p:nvSpPr>
        <p:spPr>
          <a:xfrm>
            <a:off x="952500" y="4986745"/>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3" name="Google Shape;483;p12"/>
          <p:cNvSpPr txBox="1">
            <a:spLocks noGrp="1"/>
          </p:cNvSpPr>
          <p:nvPr>
            <p:ph type="body" idx="5"/>
          </p:nvPr>
        </p:nvSpPr>
        <p:spPr>
          <a:xfrm>
            <a:off x="3663042" y="5393169"/>
            <a:ext cx="21282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4" name="Google Shape;484;p12"/>
          <p:cNvSpPr txBox="1">
            <a:spLocks noGrp="1"/>
          </p:cNvSpPr>
          <p:nvPr>
            <p:ph type="body" idx="6"/>
          </p:nvPr>
        </p:nvSpPr>
        <p:spPr>
          <a:xfrm>
            <a:off x="3663042" y="4986745"/>
            <a:ext cx="21282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5" name="Google Shape;485;p12"/>
          <p:cNvSpPr txBox="1">
            <a:spLocks noGrp="1"/>
          </p:cNvSpPr>
          <p:nvPr>
            <p:ph type="body" idx="7"/>
          </p:nvPr>
        </p:nvSpPr>
        <p:spPr>
          <a:xfrm>
            <a:off x="6367054" y="5393169"/>
            <a:ext cx="21291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6" name="Google Shape;486;p12"/>
          <p:cNvSpPr txBox="1">
            <a:spLocks noGrp="1"/>
          </p:cNvSpPr>
          <p:nvPr>
            <p:ph type="body" idx="8"/>
          </p:nvPr>
        </p:nvSpPr>
        <p:spPr>
          <a:xfrm>
            <a:off x="6367054" y="4986745"/>
            <a:ext cx="21291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7" name="Google Shape;487;p12"/>
          <p:cNvSpPr txBox="1">
            <a:spLocks noGrp="1"/>
          </p:cNvSpPr>
          <p:nvPr>
            <p:ph type="body" idx="9"/>
          </p:nvPr>
        </p:nvSpPr>
        <p:spPr>
          <a:xfrm>
            <a:off x="9110254" y="5393169"/>
            <a:ext cx="21291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88" name="Google Shape;488;p12"/>
          <p:cNvSpPr txBox="1">
            <a:spLocks noGrp="1"/>
          </p:cNvSpPr>
          <p:nvPr>
            <p:ph type="body" idx="13"/>
          </p:nvPr>
        </p:nvSpPr>
        <p:spPr>
          <a:xfrm>
            <a:off x="9110254" y="4986745"/>
            <a:ext cx="21291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grpSp>
        <p:nvGrpSpPr>
          <p:cNvPr id="489" name="Google Shape;489;p12"/>
          <p:cNvGrpSpPr/>
          <p:nvPr/>
        </p:nvGrpSpPr>
        <p:grpSpPr>
          <a:xfrm>
            <a:off x="6362721" y="0"/>
            <a:ext cx="5829325" cy="3235616"/>
            <a:chOff x="5612972" y="1"/>
            <a:chExt cx="6615963" cy="3672246"/>
          </a:xfrm>
        </p:grpSpPr>
        <p:sp>
          <p:nvSpPr>
            <p:cNvPr id="490" name="Google Shape;490;p12"/>
            <p:cNvSpPr/>
            <p:nvPr/>
          </p:nvSpPr>
          <p:spPr>
            <a:xfrm>
              <a:off x="5612972" y="1"/>
              <a:ext cx="4408999" cy="3672247"/>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91" name="Google Shape;491;p12"/>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92" name="Google Shape;492;p12"/>
            <p:cNvSpPr/>
            <p:nvPr/>
          </p:nvSpPr>
          <p:spPr>
            <a:xfrm>
              <a:off x="8555590" y="1"/>
              <a:ext cx="1457755"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93" name="Google Shape;493;p12"/>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94" name="Google Shape;494;p12"/>
            <p:cNvSpPr/>
            <p:nvPr/>
          </p:nvSpPr>
          <p:spPr>
            <a:xfrm>
              <a:off x="9285083" y="728289"/>
              <a:ext cx="2943851" cy="2943959"/>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95" name="Google Shape;495;p12"/>
          <p:cNvSpPr>
            <a:spLocks noGrp="1"/>
          </p:cNvSpPr>
          <p:nvPr>
            <p:ph type="pic" idx="14"/>
          </p:nvPr>
        </p:nvSpPr>
        <p:spPr>
          <a:xfrm>
            <a:off x="6362292" y="2572883"/>
            <a:ext cx="2118300" cy="2037300"/>
          </a:xfrm>
          <a:prstGeom prst="rect">
            <a:avLst/>
          </a:prstGeom>
          <a:noFill/>
          <a:ln>
            <a:noFill/>
          </a:ln>
        </p:spPr>
      </p:sp>
      <p:sp>
        <p:nvSpPr>
          <p:cNvPr id="496" name="Google Shape;496;p12"/>
          <p:cNvSpPr>
            <a:spLocks noGrp="1"/>
          </p:cNvSpPr>
          <p:nvPr>
            <p:ph type="pic" idx="15"/>
          </p:nvPr>
        </p:nvSpPr>
        <p:spPr>
          <a:xfrm>
            <a:off x="9112023" y="2572883"/>
            <a:ext cx="2118300" cy="2037300"/>
          </a:xfrm>
          <a:prstGeom prst="rect">
            <a:avLst/>
          </a:prstGeom>
          <a:noFill/>
          <a:ln>
            <a:noFill/>
          </a:ln>
        </p:spPr>
      </p:sp>
      <p:sp>
        <p:nvSpPr>
          <p:cNvPr id="497" name="Google Shape;497;p12"/>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8" name="Google Shape;498;p12"/>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9" name="Google Shape;499;p12"/>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meline ">
  <p:cSld name="Timeline ">
    <p:bg>
      <p:bgPr>
        <a:solidFill>
          <a:schemeClr val="lt1"/>
        </a:solidFill>
        <a:effectLst/>
      </p:bgPr>
    </p:bg>
    <p:spTree>
      <p:nvGrpSpPr>
        <p:cNvPr id="1" name="Shape 500"/>
        <p:cNvGrpSpPr/>
        <p:nvPr/>
      </p:nvGrpSpPr>
      <p:grpSpPr>
        <a:xfrm>
          <a:off x="0" y="0"/>
          <a:ext cx="0" cy="0"/>
          <a:chOff x="0" y="0"/>
          <a:chExt cx="0" cy="0"/>
        </a:xfrm>
      </p:grpSpPr>
      <p:cxnSp>
        <p:nvCxnSpPr>
          <p:cNvPr id="501" name="Google Shape;501;p13"/>
          <p:cNvCxnSpPr/>
          <p:nvPr/>
        </p:nvCxnSpPr>
        <p:spPr>
          <a:xfrm flipH="1">
            <a:off x="1045995" y="2213783"/>
            <a:ext cx="2100" cy="1828800"/>
          </a:xfrm>
          <a:prstGeom prst="straightConnector1">
            <a:avLst/>
          </a:prstGeom>
          <a:noFill/>
          <a:ln w="165100" cap="flat" cmpd="sng">
            <a:solidFill>
              <a:schemeClr val="accent6"/>
            </a:solidFill>
            <a:prstDash val="solid"/>
            <a:miter lim="800000"/>
            <a:headEnd type="none" w="sm" len="sm"/>
            <a:tailEnd type="none" w="sm" len="sm"/>
          </a:ln>
        </p:spPr>
      </p:cxnSp>
      <p:cxnSp>
        <p:nvCxnSpPr>
          <p:cNvPr id="502" name="Google Shape;502;p13"/>
          <p:cNvCxnSpPr/>
          <p:nvPr/>
        </p:nvCxnSpPr>
        <p:spPr>
          <a:xfrm flipH="1">
            <a:off x="6180495" y="2213783"/>
            <a:ext cx="11100" cy="1828800"/>
          </a:xfrm>
          <a:prstGeom prst="straightConnector1">
            <a:avLst/>
          </a:prstGeom>
          <a:noFill/>
          <a:ln w="165100" cap="flat" cmpd="sng">
            <a:solidFill>
              <a:schemeClr val="accent6"/>
            </a:solidFill>
            <a:prstDash val="solid"/>
            <a:miter lim="800000"/>
            <a:headEnd type="none" w="sm" len="sm"/>
            <a:tailEnd type="none" w="sm" len="sm"/>
          </a:ln>
        </p:spPr>
      </p:cxnSp>
      <p:cxnSp>
        <p:nvCxnSpPr>
          <p:cNvPr id="503" name="Google Shape;503;p13"/>
          <p:cNvCxnSpPr/>
          <p:nvPr/>
        </p:nvCxnSpPr>
        <p:spPr>
          <a:xfrm flipH="1">
            <a:off x="8745659" y="3904712"/>
            <a:ext cx="2100" cy="1828800"/>
          </a:xfrm>
          <a:prstGeom prst="straightConnector1">
            <a:avLst/>
          </a:prstGeom>
          <a:noFill/>
          <a:ln w="165100" cap="flat" cmpd="sng">
            <a:solidFill>
              <a:schemeClr val="accent6"/>
            </a:solidFill>
            <a:prstDash val="solid"/>
            <a:miter lim="800000"/>
            <a:headEnd type="none" w="sm" len="sm"/>
            <a:tailEnd type="none" w="sm" len="sm"/>
          </a:ln>
        </p:spPr>
      </p:cxnSp>
      <p:cxnSp>
        <p:nvCxnSpPr>
          <p:cNvPr id="504" name="Google Shape;504;p13"/>
          <p:cNvCxnSpPr/>
          <p:nvPr/>
        </p:nvCxnSpPr>
        <p:spPr>
          <a:xfrm flipH="1">
            <a:off x="3611125" y="3895941"/>
            <a:ext cx="2100" cy="1828800"/>
          </a:xfrm>
          <a:prstGeom prst="straightConnector1">
            <a:avLst/>
          </a:prstGeom>
          <a:noFill/>
          <a:ln w="165100" cap="flat" cmpd="sng">
            <a:solidFill>
              <a:schemeClr val="accent6"/>
            </a:solidFill>
            <a:prstDash val="solid"/>
            <a:miter lim="800000"/>
            <a:headEnd type="none" w="sm" len="sm"/>
            <a:tailEnd type="none" w="sm" len="sm"/>
          </a:ln>
        </p:spPr>
      </p:cxnSp>
      <p:sp>
        <p:nvSpPr>
          <p:cNvPr id="505" name="Google Shape;505;p13"/>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6" name="Google Shape;506;p13"/>
          <p:cNvSpPr txBox="1">
            <a:spLocks noGrp="1"/>
          </p:cNvSpPr>
          <p:nvPr>
            <p:ph type="body" idx="1"/>
          </p:nvPr>
        </p:nvSpPr>
        <p:spPr>
          <a:xfrm>
            <a:off x="1296955" y="2934856"/>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07" name="Google Shape;507;p13"/>
          <p:cNvSpPr txBox="1">
            <a:spLocks noGrp="1"/>
          </p:cNvSpPr>
          <p:nvPr>
            <p:ph type="body" idx="2"/>
          </p:nvPr>
        </p:nvSpPr>
        <p:spPr>
          <a:xfrm>
            <a:off x="1296955" y="2568686"/>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08" name="Google Shape;508;p13"/>
          <p:cNvSpPr txBox="1">
            <a:spLocks noGrp="1"/>
          </p:cNvSpPr>
          <p:nvPr>
            <p:ph type="body" idx="3"/>
          </p:nvPr>
        </p:nvSpPr>
        <p:spPr>
          <a:xfrm>
            <a:off x="3897799" y="5087328"/>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09" name="Google Shape;509;p13"/>
          <p:cNvSpPr txBox="1">
            <a:spLocks noGrp="1"/>
          </p:cNvSpPr>
          <p:nvPr>
            <p:ph type="body" idx="4"/>
          </p:nvPr>
        </p:nvSpPr>
        <p:spPr>
          <a:xfrm>
            <a:off x="3897799" y="4701908"/>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10" name="Google Shape;510;p13"/>
          <p:cNvSpPr txBox="1">
            <a:spLocks noGrp="1"/>
          </p:cNvSpPr>
          <p:nvPr>
            <p:ph type="body" idx="5"/>
          </p:nvPr>
        </p:nvSpPr>
        <p:spPr>
          <a:xfrm>
            <a:off x="9001711" y="5087328"/>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11" name="Google Shape;511;p13"/>
          <p:cNvSpPr txBox="1">
            <a:spLocks noGrp="1"/>
          </p:cNvSpPr>
          <p:nvPr>
            <p:ph type="body" idx="6"/>
          </p:nvPr>
        </p:nvSpPr>
        <p:spPr>
          <a:xfrm>
            <a:off x="9001711" y="4701908"/>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12" name="Google Shape;512;p13"/>
          <p:cNvSpPr txBox="1">
            <a:spLocks noGrp="1"/>
          </p:cNvSpPr>
          <p:nvPr>
            <p:ph type="body" idx="7"/>
          </p:nvPr>
        </p:nvSpPr>
        <p:spPr>
          <a:xfrm>
            <a:off x="6438143" y="2934856"/>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13" name="Google Shape;513;p13"/>
          <p:cNvSpPr txBox="1">
            <a:spLocks noGrp="1"/>
          </p:cNvSpPr>
          <p:nvPr>
            <p:ph type="body" idx="8"/>
          </p:nvPr>
        </p:nvSpPr>
        <p:spPr>
          <a:xfrm>
            <a:off x="6438143" y="2568686"/>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400"/>
              </a:spcBef>
              <a:spcAft>
                <a:spcPts val="0"/>
              </a:spcAft>
              <a:buClr>
                <a:schemeClr val="dk1"/>
              </a:buClr>
              <a:buSzPts val="1800"/>
              <a:buNone/>
              <a:defRPr sz="1800" b="0" i="0">
                <a:solidFill>
                  <a:schemeClr val="dk1"/>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514" name="Google Shape;514;p13"/>
          <p:cNvCxnSpPr/>
          <p:nvPr/>
        </p:nvCxnSpPr>
        <p:spPr>
          <a:xfrm>
            <a:off x="967689" y="3968780"/>
            <a:ext cx="10275600" cy="0"/>
          </a:xfrm>
          <a:prstGeom prst="straightConnector1">
            <a:avLst/>
          </a:prstGeom>
          <a:noFill/>
          <a:ln w="165100" cap="flat" cmpd="sng">
            <a:solidFill>
              <a:schemeClr val="accent3"/>
            </a:solidFill>
            <a:prstDash val="solid"/>
            <a:miter lim="800000"/>
            <a:headEnd type="none" w="sm" len="sm"/>
            <a:tailEnd type="none" w="sm" len="sm"/>
          </a:ln>
        </p:spPr>
      </p:cxnSp>
      <p:sp>
        <p:nvSpPr>
          <p:cNvPr id="515" name="Google Shape;515;p13"/>
          <p:cNvSpPr/>
          <p:nvPr/>
        </p:nvSpPr>
        <p:spPr>
          <a:xfrm>
            <a:off x="964323" y="3883241"/>
            <a:ext cx="163200" cy="16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16" name="Google Shape;516;p13"/>
          <p:cNvSpPr/>
          <p:nvPr/>
        </p:nvSpPr>
        <p:spPr>
          <a:xfrm>
            <a:off x="3531590" y="3892012"/>
            <a:ext cx="163200" cy="16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17" name="Google Shape;517;p13"/>
          <p:cNvSpPr/>
          <p:nvPr/>
        </p:nvSpPr>
        <p:spPr>
          <a:xfrm>
            <a:off x="6098857" y="3883241"/>
            <a:ext cx="163200" cy="16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18" name="Google Shape;518;p13"/>
          <p:cNvSpPr/>
          <p:nvPr/>
        </p:nvSpPr>
        <p:spPr>
          <a:xfrm>
            <a:off x="8666124" y="3892012"/>
            <a:ext cx="163200" cy="16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19" name="Google Shape;519;p13"/>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0" name="Google Shape;520;p13"/>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1" name="Google Shape;521;p13"/>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Col">
  <p:cSld name="2 Col">
    <p:bg>
      <p:bgPr>
        <a:solidFill>
          <a:schemeClr val="lt1"/>
        </a:solidFill>
        <a:effectLst/>
      </p:bgPr>
    </p:bg>
    <p:spTree>
      <p:nvGrpSpPr>
        <p:cNvPr id="1" name="Shape 522"/>
        <p:cNvGrpSpPr/>
        <p:nvPr/>
      </p:nvGrpSpPr>
      <p:grpSpPr>
        <a:xfrm>
          <a:off x="0" y="0"/>
          <a:ext cx="0" cy="0"/>
          <a:chOff x="0" y="0"/>
          <a:chExt cx="0" cy="0"/>
        </a:xfrm>
      </p:grpSpPr>
      <p:sp>
        <p:nvSpPr>
          <p:cNvPr id="523" name="Google Shape;523;p14"/>
          <p:cNvSpPr txBox="1">
            <a:spLocks noGrp="1"/>
          </p:cNvSpPr>
          <p:nvPr>
            <p:ph type="title"/>
          </p:nvPr>
        </p:nvSpPr>
        <p:spPr>
          <a:xfrm>
            <a:off x="3590926" y="777630"/>
            <a:ext cx="80010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24" name="Google Shape;524;p14"/>
          <p:cNvCxnSpPr/>
          <p:nvPr/>
        </p:nvCxnSpPr>
        <p:spPr>
          <a:xfrm>
            <a:off x="1800225" y="1946637"/>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525" name="Google Shape;525;p14"/>
          <p:cNvSpPr txBox="1">
            <a:spLocks noGrp="1"/>
          </p:cNvSpPr>
          <p:nvPr>
            <p:ph type="body" idx="1"/>
          </p:nvPr>
        </p:nvSpPr>
        <p:spPr>
          <a:xfrm>
            <a:off x="592548" y="2300984"/>
            <a:ext cx="3341400" cy="404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526" name="Google Shape;526;p14"/>
          <p:cNvSpPr txBox="1">
            <a:spLocks noGrp="1"/>
          </p:cNvSpPr>
          <p:nvPr>
            <p:ph type="body" idx="2"/>
          </p:nvPr>
        </p:nvSpPr>
        <p:spPr>
          <a:xfrm>
            <a:off x="592548" y="2799146"/>
            <a:ext cx="3341400" cy="1942200"/>
          </a:xfrm>
          <a:prstGeom prst="rect">
            <a:avLst/>
          </a:prstGeom>
          <a:noFill/>
          <a:ln>
            <a:noFill/>
          </a:ln>
        </p:spPr>
        <p:txBody>
          <a:bodyPr spcFirstLastPara="1" wrap="square" lIns="0" tIns="0" rIns="0" bIns="0" anchor="t" anchorCtr="0">
            <a:normAutofit/>
          </a:bodyPr>
          <a:lstStyle>
            <a:lvl1pPr marL="457200" lvl="0" indent="-330200" algn="l" rtl="0">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rtl="0">
              <a:lnSpc>
                <a:spcPct val="90000"/>
              </a:lnSpc>
              <a:spcBef>
                <a:spcPts val="500"/>
              </a:spcBef>
              <a:spcAft>
                <a:spcPts val="0"/>
              </a:spcAft>
              <a:buClr>
                <a:schemeClr val="dk1"/>
              </a:buClr>
              <a:buSzPts val="1600"/>
              <a:buChar char="•"/>
              <a:defRPr sz="1600"/>
            </a:lvl2pPr>
            <a:lvl3pPr marL="1371600" lvl="2" indent="-330200" algn="l" rtl="0">
              <a:lnSpc>
                <a:spcPct val="90000"/>
              </a:lnSpc>
              <a:spcBef>
                <a:spcPts val="500"/>
              </a:spcBef>
              <a:spcAft>
                <a:spcPts val="0"/>
              </a:spcAft>
              <a:buClr>
                <a:schemeClr val="dk1"/>
              </a:buClr>
              <a:buSzPts val="1600"/>
              <a:buChar char="•"/>
              <a:defRPr sz="1600"/>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527" name="Google Shape;527;p14"/>
          <p:cNvCxnSpPr/>
          <p:nvPr/>
        </p:nvCxnSpPr>
        <p:spPr>
          <a:xfrm>
            <a:off x="5633038" y="1944641"/>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528" name="Google Shape;528;p14"/>
          <p:cNvSpPr txBox="1">
            <a:spLocks noGrp="1"/>
          </p:cNvSpPr>
          <p:nvPr>
            <p:ph type="body" idx="3"/>
          </p:nvPr>
        </p:nvSpPr>
        <p:spPr>
          <a:xfrm>
            <a:off x="4425361" y="2300984"/>
            <a:ext cx="3341400" cy="404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529" name="Google Shape;529;p14"/>
          <p:cNvSpPr txBox="1">
            <a:spLocks noGrp="1"/>
          </p:cNvSpPr>
          <p:nvPr>
            <p:ph type="body" idx="4"/>
          </p:nvPr>
        </p:nvSpPr>
        <p:spPr>
          <a:xfrm>
            <a:off x="4425361" y="2799146"/>
            <a:ext cx="3341400" cy="1942200"/>
          </a:xfrm>
          <a:prstGeom prst="rect">
            <a:avLst/>
          </a:prstGeom>
          <a:noFill/>
          <a:ln>
            <a:noFill/>
          </a:ln>
        </p:spPr>
        <p:txBody>
          <a:bodyPr spcFirstLastPara="1" wrap="square" lIns="0" tIns="0" rIns="0" bIns="0" anchor="t" anchorCtr="0">
            <a:normAutofit/>
          </a:bodyPr>
          <a:lstStyle>
            <a:lvl1pPr marL="457200" lvl="0" indent="-330200" algn="l" rtl="0">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rtl="0">
              <a:lnSpc>
                <a:spcPct val="90000"/>
              </a:lnSpc>
              <a:spcBef>
                <a:spcPts val="500"/>
              </a:spcBef>
              <a:spcAft>
                <a:spcPts val="0"/>
              </a:spcAft>
              <a:buClr>
                <a:schemeClr val="dk1"/>
              </a:buClr>
              <a:buSzPts val="1600"/>
              <a:buChar char="•"/>
              <a:defRPr sz="1600"/>
            </a:lvl2pPr>
            <a:lvl3pPr marL="1371600" lvl="2" indent="-330200" algn="l" rtl="0">
              <a:lnSpc>
                <a:spcPct val="90000"/>
              </a:lnSpc>
              <a:spcBef>
                <a:spcPts val="500"/>
              </a:spcBef>
              <a:spcAft>
                <a:spcPts val="0"/>
              </a:spcAft>
              <a:buClr>
                <a:schemeClr val="dk1"/>
              </a:buClr>
              <a:buSzPts val="1600"/>
              <a:buChar char="•"/>
              <a:defRPr sz="1600"/>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530" name="Google Shape;530;p14"/>
          <p:cNvCxnSpPr/>
          <p:nvPr/>
        </p:nvCxnSpPr>
        <p:spPr>
          <a:xfrm>
            <a:off x="9477375" y="1939108"/>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531" name="Google Shape;531;p14"/>
          <p:cNvSpPr txBox="1">
            <a:spLocks noGrp="1"/>
          </p:cNvSpPr>
          <p:nvPr>
            <p:ph type="body" idx="5"/>
          </p:nvPr>
        </p:nvSpPr>
        <p:spPr>
          <a:xfrm>
            <a:off x="8269698" y="2300984"/>
            <a:ext cx="3341400" cy="404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532" name="Google Shape;532;p14"/>
          <p:cNvSpPr txBox="1">
            <a:spLocks noGrp="1"/>
          </p:cNvSpPr>
          <p:nvPr>
            <p:ph type="body" idx="6"/>
          </p:nvPr>
        </p:nvSpPr>
        <p:spPr>
          <a:xfrm>
            <a:off x="8269698" y="2799146"/>
            <a:ext cx="3341400" cy="1942200"/>
          </a:xfrm>
          <a:prstGeom prst="rect">
            <a:avLst/>
          </a:prstGeom>
          <a:noFill/>
          <a:ln>
            <a:noFill/>
          </a:ln>
        </p:spPr>
        <p:txBody>
          <a:bodyPr spcFirstLastPara="1" wrap="square" lIns="0" tIns="0" rIns="0" bIns="0" anchor="t" anchorCtr="0">
            <a:normAutofit/>
          </a:bodyPr>
          <a:lstStyle>
            <a:lvl1pPr marL="457200" lvl="0" indent="-330200" algn="l" rtl="0">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rtl="0">
              <a:lnSpc>
                <a:spcPct val="90000"/>
              </a:lnSpc>
              <a:spcBef>
                <a:spcPts val="500"/>
              </a:spcBef>
              <a:spcAft>
                <a:spcPts val="0"/>
              </a:spcAft>
              <a:buClr>
                <a:schemeClr val="dk1"/>
              </a:buClr>
              <a:buSzPts val="1600"/>
              <a:buChar char="•"/>
              <a:defRPr sz="1600"/>
            </a:lvl2pPr>
            <a:lvl3pPr marL="1371600" lvl="2" indent="-330200" algn="l" rtl="0">
              <a:lnSpc>
                <a:spcPct val="90000"/>
              </a:lnSpc>
              <a:spcBef>
                <a:spcPts val="500"/>
              </a:spcBef>
              <a:spcAft>
                <a:spcPts val="0"/>
              </a:spcAft>
              <a:buClr>
                <a:schemeClr val="dk1"/>
              </a:buClr>
              <a:buSzPts val="1600"/>
              <a:buChar char="•"/>
              <a:defRPr sz="1600"/>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
  <p:cSld name="3 col">
    <p:bg>
      <p:bgPr>
        <a:solidFill>
          <a:schemeClr val="lt1"/>
        </a:solidFill>
        <a:effectLst/>
      </p:bgPr>
    </p:bg>
    <p:spTree>
      <p:nvGrpSpPr>
        <p:cNvPr id="1" name="Shape 533"/>
        <p:cNvGrpSpPr/>
        <p:nvPr/>
      </p:nvGrpSpPr>
      <p:grpSpPr>
        <a:xfrm>
          <a:off x="0" y="0"/>
          <a:ext cx="0" cy="0"/>
          <a:chOff x="0" y="0"/>
          <a:chExt cx="0" cy="0"/>
        </a:xfrm>
      </p:grpSpPr>
      <p:grpSp>
        <p:nvGrpSpPr>
          <p:cNvPr id="534" name="Google Shape;534;p15"/>
          <p:cNvGrpSpPr/>
          <p:nvPr/>
        </p:nvGrpSpPr>
        <p:grpSpPr>
          <a:xfrm rot="5400000" flipH="1">
            <a:off x="1" y="3900132"/>
            <a:ext cx="2959226" cy="2959225"/>
            <a:chOff x="0" y="12289"/>
            <a:chExt cx="3550" cy="3551"/>
          </a:xfrm>
        </p:grpSpPr>
        <p:sp>
          <p:nvSpPr>
            <p:cNvPr id="535" name="Google Shape;535;p15"/>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36" name="Google Shape;536;p15"/>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37" name="Google Shape;537;p15"/>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538" name="Google Shape;538;p15"/>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39" name="Google Shape;539;p15"/>
          <p:cNvCxnSpPr/>
          <p:nvPr/>
        </p:nvCxnSpPr>
        <p:spPr>
          <a:xfrm>
            <a:off x="952500" y="1939108"/>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540" name="Google Shape;540;p15"/>
          <p:cNvSpPr txBox="1">
            <a:spLocks noGrp="1"/>
          </p:cNvSpPr>
          <p:nvPr>
            <p:ph type="body" idx="1"/>
          </p:nvPr>
        </p:nvSpPr>
        <p:spPr>
          <a:xfrm>
            <a:off x="952500" y="2300156"/>
            <a:ext cx="3036600" cy="404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541" name="Google Shape;541;p15"/>
          <p:cNvSpPr txBox="1">
            <a:spLocks noGrp="1"/>
          </p:cNvSpPr>
          <p:nvPr>
            <p:ph type="body" idx="2"/>
          </p:nvPr>
        </p:nvSpPr>
        <p:spPr>
          <a:xfrm>
            <a:off x="952500" y="2799146"/>
            <a:ext cx="3036600" cy="1942200"/>
          </a:xfrm>
          <a:prstGeom prst="rect">
            <a:avLst/>
          </a:prstGeom>
          <a:noFill/>
          <a:ln>
            <a:noFill/>
          </a:ln>
        </p:spPr>
        <p:txBody>
          <a:bodyPr spcFirstLastPara="1" wrap="square" lIns="0" tIns="0" rIns="0" bIns="0" anchor="t" anchorCtr="0">
            <a:normAutofit/>
          </a:bodyPr>
          <a:lstStyle>
            <a:lvl1pPr marL="457200" lvl="0" indent="-330200" algn="l" rtl="0">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rtl="0">
              <a:lnSpc>
                <a:spcPct val="90000"/>
              </a:lnSpc>
              <a:spcBef>
                <a:spcPts val="500"/>
              </a:spcBef>
              <a:spcAft>
                <a:spcPts val="0"/>
              </a:spcAft>
              <a:buClr>
                <a:schemeClr val="dk1"/>
              </a:buClr>
              <a:buSzPts val="1600"/>
              <a:buChar char="•"/>
              <a:defRPr sz="1600"/>
            </a:lvl2pPr>
            <a:lvl3pPr marL="1371600" lvl="2" indent="-330200" algn="l" rtl="0">
              <a:lnSpc>
                <a:spcPct val="90000"/>
              </a:lnSpc>
              <a:spcBef>
                <a:spcPts val="500"/>
              </a:spcBef>
              <a:spcAft>
                <a:spcPts val="0"/>
              </a:spcAft>
              <a:buClr>
                <a:schemeClr val="dk1"/>
              </a:buClr>
              <a:buSzPts val="1600"/>
              <a:buChar char="•"/>
              <a:defRPr sz="1600"/>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42" name="Google Shape;542;p15"/>
          <p:cNvSpPr txBox="1">
            <a:spLocks noGrp="1"/>
          </p:cNvSpPr>
          <p:nvPr>
            <p:ph type="body" idx="3"/>
          </p:nvPr>
        </p:nvSpPr>
        <p:spPr>
          <a:xfrm>
            <a:off x="4569372" y="2300156"/>
            <a:ext cx="3036600" cy="404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543" name="Google Shape;543;p15"/>
          <p:cNvSpPr txBox="1">
            <a:spLocks noGrp="1"/>
          </p:cNvSpPr>
          <p:nvPr>
            <p:ph type="body" idx="4"/>
          </p:nvPr>
        </p:nvSpPr>
        <p:spPr>
          <a:xfrm>
            <a:off x="4569372" y="2799146"/>
            <a:ext cx="3050700" cy="1942200"/>
          </a:xfrm>
          <a:prstGeom prst="rect">
            <a:avLst/>
          </a:prstGeom>
          <a:noFill/>
          <a:ln>
            <a:noFill/>
          </a:ln>
        </p:spPr>
        <p:txBody>
          <a:bodyPr spcFirstLastPara="1" wrap="square" lIns="0" tIns="0" rIns="0" bIns="0" anchor="t" anchorCtr="0">
            <a:normAutofit/>
          </a:bodyPr>
          <a:lstStyle>
            <a:lvl1pPr marL="457200" lvl="0" indent="-330200" algn="l" rtl="0">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rtl="0">
              <a:lnSpc>
                <a:spcPct val="90000"/>
              </a:lnSpc>
              <a:spcBef>
                <a:spcPts val="500"/>
              </a:spcBef>
              <a:spcAft>
                <a:spcPts val="0"/>
              </a:spcAft>
              <a:buClr>
                <a:schemeClr val="dk1"/>
              </a:buClr>
              <a:buSzPts val="1600"/>
              <a:buChar char="•"/>
              <a:defRPr sz="1600"/>
            </a:lvl2pPr>
            <a:lvl3pPr marL="1371600" lvl="2" indent="-330200" algn="l" rtl="0">
              <a:lnSpc>
                <a:spcPct val="90000"/>
              </a:lnSpc>
              <a:spcBef>
                <a:spcPts val="500"/>
              </a:spcBef>
              <a:spcAft>
                <a:spcPts val="0"/>
              </a:spcAft>
              <a:buClr>
                <a:schemeClr val="dk1"/>
              </a:buClr>
              <a:buSzPts val="1600"/>
              <a:buChar char="•"/>
              <a:defRPr sz="1600"/>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44" name="Google Shape;544;p15"/>
          <p:cNvSpPr txBox="1">
            <a:spLocks noGrp="1"/>
          </p:cNvSpPr>
          <p:nvPr>
            <p:ph type="body" idx="5"/>
          </p:nvPr>
        </p:nvSpPr>
        <p:spPr>
          <a:xfrm>
            <a:off x="8187017" y="2300156"/>
            <a:ext cx="3036600" cy="404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545" name="Google Shape;545;p15"/>
          <p:cNvSpPr txBox="1">
            <a:spLocks noGrp="1"/>
          </p:cNvSpPr>
          <p:nvPr>
            <p:ph type="body" idx="6"/>
          </p:nvPr>
        </p:nvSpPr>
        <p:spPr>
          <a:xfrm>
            <a:off x="8187017" y="2799146"/>
            <a:ext cx="3036600" cy="1942200"/>
          </a:xfrm>
          <a:prstGeom prst="rect">
            <a:avLst/>
          </a:prstGeom>
          <a:noFill/>
          <a:ln>
            <a:noFill/>
          </a:ln>
        </p:spPr>
        <p:txBody>
          <a:bodyPr spcFirstLastPara="1" wrap="square" lIns="0" tIns="0" rIns="0" bIns="0" anchor="t" anchorCtr="0">
            <a:normAutofit/>
          </a:bodyPr>
          <a:lstStyle>
            <a:lvl1pPr marL="457200" lvl="0" indent="-330200" algn="l" rtl="0">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marL="914400" lvl="1" indent="-330200" algn="l" rtl="0">
              <a:lnSpc>
                <a:spcPct val="90000"/>
              </a:lnSpc>
              <a:spcBef>
                <a:spcPts val="500"/>
              </a:spcBef>
              <a:spcAft>
                <a:spcPts val="0"/>
              </a:spcAft>
              <a:buClr>
                <a:schemeClr val="dk1"/>
              </a:buClr>
              <a:buSzPts val="1600"/>
              <a:buChar char="•"/>
              <a:defRPr sz="1600"/>
            </a:lvl2pPr>
            <a:lvl3pPr marL="1371600" lvl="2" indent="-330200" algn="l" rtl="0">
              <a:lnSpc>
                <a:spcPct val="90000"/>
              </a:lnSpc>
              <a:spcBef>
                <a:spcPts val="500"/>
              </a:spcBef>
              <a:spcAft>
                <a:spcPts val="0"/>
              </a:spcAft>
              <a:buClr>
                <a:schemeClr val="dk1"/>
              </a:buClr>
              <a:buSzPts val="1600"/>
              <a:buChar char="•"/>
              <a:defRPr sz="1600"/>
            </a:lvl3pPr>
            <a:lvl4pPr marL="1828800" lvl="3" indent="-330200" algn="l" rtl="0">
              <a:lnSpc>
                <a:spcPct val="90000"/>
              </a:lnSpc>
              <a:spcBef>
                <a:spcPts val="500"/>
              </a:spcBef>
              <a:spcAft>
                <a:spcPts val="0"/>
              </a:spcAft>
              <a:buClr>
                <a:schemeClr val="dk1"/>
              </a:buClr>
              <a:buSzPts val="1600"/>
              <a:buChar char="•"/>
              <a:defRPr sz="1600"/>
            </a:lvl4pPr>
            <a:lvl5pPr marL="2286000" lvl="4" indent="-330200" algn="l" rtl="0">
              <a:lnSpc>
                <a:spcPct val="90000"/>
              </a:lnSpc>
              <a:spcBef>
                <a:spcPts val="500"/>
              </a:spcBef>
              <a:spcAft>
                <a:spcPts val="0"/>
              </a:spcAft>
              <a:buClr>
                <a:schemeClr val="dk1"/>
              </a:buClr>
              <a:buSzPts val="1600"/>
              <a:buChar char="•"/>
              <a:defRPr sz="16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546" name="Google Shape;546;p15"/>
          <p:cNvCxnSpPr/>
          <p:nvPr/>
        </p:nvCxnSpPr>
        <p:spPr>
          <a:xfrm>
            <a:off x="4569372" y="1939108"/>
            <a:ext cx="2133600" cy="3900"/>
          </a:xfrm>
          <a:prstGeom prst="straightConnector1">
            <a:avLst/>
          </a:prstGeom>
          <a:noFill/>
          <a:ln w="101600" cap="flat" cmpd="sng">
            <a:solidFill>
              <a:schemeClr val="lt2"/>
            </a:solidFill>
            <a:prstDash val="solid"/>
            <a:miter lim="800000"/>
            <a:headEnd type="none" w="sm" len="sm"/>
            <a:tailEnd type="none" w="sm" len="sm"/>
          </a:ln>
        </p:spPr>
      </p:cxnSp>
      <p:cxnSp>
        <p:nvCxnSpPr>
          <p:cNvPr id="547" name="Google Shape;547;p15"/>
          <p:cNvCxnSpPr/>
          <p:nvPr/>
        </p:nvCxnSpPr>
        <p:spPr>
          <a:xfrm>
            <a:off x="8187017" y="1939108"/>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548" name="Google Shape;548;p15"/>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9" name="Google Shape;549;p15"/>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0" name="Google Shape;550;p15"/>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mmary ">
  <p:cSld name="Summary ">
    <p:bg>
      <p:bgPr>
        <a:solidFill>
          <a:schemeClr val="lt1"/>
        </a:solidFill>
        <a:effectLst/>
      </p:bgPr>
    </p:bg>
    <p:spTree>
      <p:nvGrpSpPr>
        <p:cNvPr id="1" name="Shape 551"/>
        <p:cNvGrpSpPr/>
        <p:nvPr/>
      </p:nvGrpSpPr>
      <p:grpSpPr>
        <a:xfrm>
          <a:off x="0" y="0"/>
          <a:ext cx="0" cy="0"/>
          <a:chOff x="0" y="0"/>
          <a:chExt cx="0" cy="0"/>
        </a:xfrm>
      </p:grpSpPr>
      <p:sp>
        <p:nvSpPr>
          <p:cNvPr id="552" name="Google Shape;552;p16"/>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3" name="Google Shape;553;p16"/>
          <p:cNvCxnSpPr/>
          <p:nvPr/>
        </p:nvCxnSpPr>
        <p:spPr>
          <a:xfrm>
            <a:off x="952500" y="1939108"/>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554" name="Google Shape;554;p16"/>
          <p:cNvSpPr txBox="1">
            <a:spLocks noGrp="1"/>
          </p:cNvSpPr>
          <p:nvPr>
            <p:ph type="body" idx="1"/>
          </p:nvPr>
        </p:nvSpPr>
        <p:spPr>
          <a:xfrm>
            <a:off x="952500" y="2656904"/>
            <a:ext cx="4838700" cy="574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grpSp>
        <p:nvGrpSpPr>
          <p:cNvPr id="555" name="Google Shape;555;p16"/>
          <p:cNvGrpSpPr/>
          <p:nvPr/>
        </p:nvGrpSpPr>
        <p:grpSpPr>
          <a:xfrm rot="10800000">
            <a:off x="8870040" y="1"/>
            <a:ext cx="3325208" cy="3325207"/>
            <a:chOff x="0" y="12289"/>
            <a:chExt cx="3550" cy="3551"/>
          </a:xfrm>
        </p:grpSpPr>
        <p:sp>
          <p:nvSpPr>
            <p:cNvPr id="556" name="Google Shape;556;p16"/>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57" name="Google Shape;557;p16"/>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558" name="Google Shape;558;p16"/>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559" name="Google Shape;559;p16"/>
          <p:cNvSpPr txBox="1">
            <a:spLocks noGrp="1"/>
          </p:cNvSpPr>
          <p:nvPr>
            <p:ph type="body" idx="2"/>
          </p:nvPr>
        </p:nvSpPr>
        <p:spPr>
          <a:xfrm>
            <a:off x="952500" y="2286000"/>
            <a:ext cx="4838700" cy="315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0" name="Google Shape;560;p16"/>
          <p:cNvSpPr txBox="1">
            <a:spLocks noGrp="1"/>
          </p:cNvSpPr>
          <p:nvPr>
            <p:ph type="body" idx="3"/>
          </p:nvPr>
        </p:nvSpPr>
        <p:spPr>
          <a:xfrm>
            <a:off x="953655" y="3841846"/>
            <a:ext cx="4838700" cy="636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1" name="Google Shape;561;p16"/>
          <p:cNvSpPr txBox="1">
            <a:spLocks noGrp="1"/>
          </p:cNvSpPr>
          <p:nvPr>
            <p:ph type="body" idx="4"/>
          </p:nvPr>
        </p:nvSpPr>
        <p:spPr>
          <a:xfrm>
            <a:off x="953655" y="3470942"/>
            <a:ext cx="4838700" cy="315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2" name="Google Shape;562;p16"/>
          <p:cNvSpPr txBox="1">
            <a:spLocks noGrp="1"/>
          </p:cNvSpPr>
          <p:nvPr>
            <p:ph type="body" idx="5"/>
          </p:nvPr>
        </p:nvSpPr>
        <p:spPr>
          <a:xfrm>
            <a:off x="952500" y="5017901"/>
            <a:ext cx="4838700" cy="908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3" name="Google Shape;563;p16"/>
          <p:cNvSpPr txBox="1">
            <a:spLocks noGrp="1"/>
          </p:cNvSpPr>
          <p:nvPr>
            <p:ph type="body" idx="6"/>
          </p:nvPr>
        </p:nvSpPr>
        <p:spPr>
          <a:xfrm>
            <a:off x="952500" y="4646997"/>
            <a:ext cx="4838700" cy="315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4" name="Google Shape;564;p16"/>
          <p:cNvSpPr txBox="1">
            <a:spLocks noGrp="1"/>
          </p:cNvSpPr>
          <p:nvPr>
            <p:ph type="body" idx="7"/>
          </p:nvPr>
        </p:nvSpPr>
        <p:spPr>
          <a:xfrm>
            <a:off x="6399647" y="2656904"/>
            <a:ext cx="4838700" cy="574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5" name="Google Shape;565;p16"/>
          <p:cNvSpPr txBox="1">
            <a:spLocks noGrp="1"/>
          </p:cNvSpPr>
          <p:nvPr>
            <p:ph type="body" idx="8"/>
          </p:nvPr>
        </p:nvSpPr>
        <p:spPr>
          <a:xfrm>
            <a:off x="6399647" y="2286000"/>
            <a:ext cx="4838700" cy="315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6" name="Google Shape;566;p16"/>
          <p:cNvSpPr txBox="1">
            <a:spLocks noGrp="1"/>
          </p:cNvSpPr>
          <p:nvPr>
            <p:ph type="body" idx="9"/>
          </p:nvPr>
        </p:nvSpPr>
        <p:spPr>
          <a:xfrm>
            <a:off x="6399647" y="3841846"/>
            <a:ext cx="4838700" cy="908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7" name="Google Shape;567;p16"/>
          <p:cNvSpPr txBox="1">
            <a:spLocks noGrp="1"/>
          </p:cNvSpPr>
          <p:nvPr>
            <p:ph type="body" idx="13"/>
          </p:nvPr>
        </p:nvSpPr>
        <p:spPr>
          <a:xfrm>
            <a:off x="6399647" y="3470942"/>
            <a:ext cx="4838700" cy="315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568" name="Google Shape;568;p16"/>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9" name="Google Shape;569;p16"/>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 name="Google Shape;570;p16"/>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F6DE-56D3-D36F-963C-653307409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827C74-B63E-F51D-EDE7-21C52F4F0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4D341-A536-2F61-AD26-9DA012706A47}"/>
              </a:ext>
            </a:extLst>
          </p:cNvPr>
          <p:cNvSpPr>
            <a:spLocks noGrp="1"/>
          </p:cNvSpPr>
          <p:nvPr>
            <p:ph type="dt" sz="half" idx="10"/>
          </p:nvPr>
        </p:nvSpPr>
        <p:spPr/>
        <p:txBody>
          <a:bodyPr/>
          <a:lstStyle/>
          <a:p>
            <a:fld id="{2AACD7FB-93E7-4E14-81CF-80AB63C2AB93}" type="datetimeFigureOut">
              <a:rPr lang="en-US" smtClean="0"/>
              <a:t>10/15/2023</a:t>
            </a:fld>
            <a:endParaRPr lang="en-US"/>
          </a:p>
        </p:txBody>
      </p:sp>
      <p:sp>
        <p:nvSpPr>
          <p:cNvPr id="5" name="Footer Placeholder 4">
            <a:extLst>
              <a:ext uri="{FF2B5EF4-FFF2-40B4-BE49-F238E27FC236}">
                <a16:creationId xmlns:a16="http://schemas.microsoft.com/office/drawing/2014/main" id="{C0D924C0-4AE0-9495-0FF7-1394E1C88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217D6-E073-D6D2-C906-DC4C9BC9FE4E}"/>
              </a:ext>
            </a:extLst>
          </p:cNvPr>
          <p:cNvSpPr>
            <a:spLocks noGrp="1"/>
          </p:cNvSpPr>
          <p:nvPr>
            <p:ph type="sldNum" sz="quarter" idx="12"/>
          </p:nvPr>
        </p:nvSpPr>
        <p:spPr/>
        <p:txBody>
          <a:bodyPr/>
          <a:lstStyle/>
          <a:p>
            <a:fld id="{52E5A20F-C122-44AC-8B1A-CB9AF64804F4}" type="slidenum">
              <a:rPr lang="en-US" smtClean="0"/>
              <a:t>‹#›</a:t>
            </a:fld>
            <a:endParaRPr lang="en-US"/>
          </a:p>
        </p:txBody>
      </p:sp>
    </p:spTree>
    <p:extLst>
      <p:ext uri="{BB962C8B-B14F-4D97-AF65-F5344CB8AC3E}">
        <p14:creationId xmlns:p14="http://schemas.microsoft.com/office/powerpoint/2010/main" val="4188448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ank You">
    <p:bg>
      <p:bgPr>
        <a:solidFill>
          <a:schemeClr val="bg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9752325" y="-1"/>
            <a:ext cx="2442923" cy="2442923"/>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2" name="Google Shape;390;p3">
            <a:extLst>
              <a:ext uri="{FF2B5EF4-FFF2-40B4-BE49-F238E27FC236}">
                <a16:creationId xmlns:a16="http://schemas.microsoft.com/office/drawing/2014/main" id="{91525905-C3F2-3EB7-C16F-0328A91C3A93}"/>
              </a:ext>
            </a:extLst>
          </p:cNvPr>
          <p:cNvCxnSpPr/>
          <p:nvPr userDrawn="1"/>
        </p:nvCxnSpPr>
        <p:spPr>
          <a:xfrm>
            <a:off x="9351393" y="2565422"/>
            <a:ext cx="2133600" cy="3900"/>
          </a:xfrm>
          <a:prstGeom prst="straightConnector1">
            <a:avLst/>
          </a:prstGeom>
          <a:noFill/>
          <a:ln w="101600" cap="flat" cmpd="sng">
            <a:solidFill>
              <a:srgbClr val="F9D448"/>
            </a:solidFill>
            <a:prstDash val="solid"/>
            <a:miter lim="800000"/>
            <a:headEnd type="none" w="sm" len="sm"/>
            <a:tailEnd type="none" w="sm" len="sm"/>
          </a:ln>
        </p:spPr>
      </p:cxnSp>
    </p:spTree>
    <p:extLst>
      <p:ext uri="{BB962C8B-B14F-4D97-AF65-F5344CB8AC3E}">
        <p14:creationId xmlns:p14="http://schemas.microsoft.com/office/powerpoint/2010/main" val="2235629639"/>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383"/>
        <p:cNvGrpSpPr/>
        <p:nvPr/>
      </p:nvGrpSpPr>
      <p:grpSpPr>
        <a:xfrm>
          <a:off x="0" y="0"/>
          <a:ext cx="0" cy="0"/>
          <a:chOff x="0" y="0"/>
          <a:chExt cx="0" cy="0"/>
        </a:xfrm>
      </p:grpSpPr>
      <p:sp>
        <p:nvSpPr>
          <p:cNvPr id="384" name="Google Shape;384;p3"/>
          <p:cNvSpPr>
            <a:spLocks noGrp="1"/>
          </p:cNvSpPr>
          <p:nvPr>
            <p:ph type="pic" idx="2"/>
          </p:nvPr>
        </p:nvSpPr>
        <p:spPr>
          <a:xfrm>
            <a:off x="-6831" y="0"/>
            <a:ext cx="6096000" cy="6903000"/>
          </a:xfrm>
          <a:prstGeom prst="rect">
            <a:avLst/>
          </a:prstGeom>
          <a:noFill/>
          <a:ln>
            <a:noFill/>
          </a:ln>
        </p:spPr>
      </p:sp>
      <p:grpSp>
        <p:nvGrpSpPr>
          <p:cNvPr id="385" name="Google Shape;385;p3"/>
          <p:cNvGrpSpPr/>
          <p:nvPr/>
        </p:nvGrpSpPr>
        <p:grpSpPr>
          <a:xfrm flipH="1">
            <a:off x="9232774" y="3898773"/>
            <a:ext cx="2959226" cy="2959225"/>
            <a:chOff x="0" y="12289"/>
            <a:chExt cx="3550" cy="3551"/>
          </a:xfrm>
        </p:grpSpPr>
        <p:sp>
          <p:nvSpPr>
            <p:cNvPr id="386" name="Google Shape;386;p3"/>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7" name="Google Shape;387;p3"/>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88" name="Google Shape;388;p3"/>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89" name="Google Shape;389;p3"/>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390" name="Google Shape;390;p3"/>
          <p:cNvCxnSpPr/>
          <p:nvPr/>
        </p:nvCxnSpPr>
        <p:spPr>
          <a:xfrm>
            <a:off x="9351393" y="1870097"/>
            <a:ext cx="2133600" cy="3900"/>
          </a:xfrm>
          <a:prstGeom prst="straightConnector1">
            <a:avLst/>
          </a:prstGeom>
          <a:noFill/>
          <a:ln w="101600" cap="flat" cmpd="sng">
            <a:solidFill>
              <a:srgbClr val="F9D448"/>
            </a:solidFill>
            <a:prstDash val="solid"/>
            <a:miter lim="800000"/>
            <a:headEnd type="none" w="sm" len="sm"/>
            <a:tailEnd type="none" w="sm" len="sm"/>
          </a:ln>
        </p:spPr>
      </p:cxnSp>
      <p:sp>
        <p:nvSpPr>
          <p:cNvPr id="391" name="Google Shape;391;p3"/>
          <p:cNvSpPr txBox="1">
            <a:spLocks noGrp="1"/>
          </p:cNvSpPr>
          <p:nvPr>
            <p:ph type="body" idx="1"/>
          </p:nvPr>
        </p:nvSpPr>
        <p:spPr>
          <a:xfrm>
            <a:off x="952499" y="2289363"/>
            <a:ext cx="4572000" cy="2795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600"/>
              <a:buNone/>
              <a:defRPr sz="16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392" name="Google Shape;392;p3"/>
          <p:cNvSpPr txBox="1">
            <a:spLocks noGrp="1"/>
          </p:cNvSpPr>
          <p:nvPr>
            <p:ph type="dt" idx="10"/>
          </p:nvPr>
        </p:nvSpPr>
        <p:spPr>
          <a:xfrm>
            <a:off x="6373083" y="6248748"/>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3" name="Google Shape;393;p3"/>
          <p:cNvSpPr txBox="1">
            <a:spLocks noGrp="1"/>
          </p:cNvSpPr>
          <p:nvPr>
            <p:ph type="ftr" idx="11"/>
          </p:nvPr>
        </p:nvSpPr>
        <p:spPr>
          <a:xfrm>
            <a:off x="7735444" y="6248748"/>
            <a:ext cx="1497300" cy="247800"/>
          </a:xfrm>
          <a:prstGeom prst="rect">
            <a:avLst/>
          </a:prstGeom>
          <a:noFill/>
          <a:ln>
            <a:noFill/>
          </a:ln>
        </p:spPr>
        <p:txBody>
          <a:bodyPr spcFirstLastPara="1" wrap="square" lIns="0" tIns="0" rIns="0" bIns="0" anchor="t" anchorCtr="0">
            <a:noAutofit/>
          </a:bodyPr>
          <a:lstStyle>
            <a:lvl1pPr lvl="0" algn="r" rtl="1">
              <a:spcBef>
                <a:spcPts val="0"/>
              </a:spcBef>
              <a:spcAft>
                <a:spcPts val="0"/>
              </a:spcAft>
              <a:buSzPts val="1400"/>
              <a:buNone/>
              <a:defRPr>
                <a:latin typeface="Sakkal Majalla"/>
                <a:ea typeface="Sakkal Majalla"/>
                <a:cs typeface="Sakkal Majalla"/>
                <a:sym typeface="Sakkal Majalla"/>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4" name="Google Shape;394;p3"/>
          <p:cNvSpPr txBox="1">
            <a:spLocks noGrp="1"/>
          </p:cNvSpPr>
          <p:nvPr>
            <p:ph type="sldNum" idx="12"/>
          </p:nvPr>
        </p:nvSpPr>
        <p:spPr>
          <a:xfrm>
            <a:off x="10961753" y="6208393"/>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5"/>
        <p:cNvGrpSpPr/>
        <p:nvPr/>
      </p:nvGrpSpPr>
      <p:grpSpPr>
        <a:xfrm>
          <a:off x="0" y="0"/>
          <a:ext cx="0" cy="0"/>
          <a:chOff x="0" y="0"/>
          <a:chExt cx="0" cy="0"/>
        </a:xfrm>
      </p:grpSpPr>
      <p:sp>
        <p:nvSpPr>
          <p:cNvPr id="396" name="Google Shape;396;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7" name="Google Shape;397;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398" name="Google Shape;398;p4"/>
          <p:cNvSpPr txBox="1">
            <a:spLocks noGrp="1"/>
          </p:cNvSpPr>
          <p:nvPr>
            <p:ph type="dt" idx="10"/>
          </p:nvPr>
        </p:nvSpPr>
        <p:spPr>
          <a:xfrm>
            <a:off x="838200" y="6356350"/>
            <a:ext cx="2743200" cy="3651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p4"/>
          <p:cNvSpPr txBox="1">
            <a:spLocks noGrp="1"/>
          </p:cNvSpPr>
          <p:nvPr>
            <p:ph type="ftr" idx="11"/>
          </p:nvPr>
        </p:nvSpPr>
        <p:spPr>
          <a:xfrm>
            <a:off x="4038600" y="6356350"/>
            <a:ext cx="4114800" cy="3651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p4"/>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1"/>
        <p:cNvGrpSpPr/>
        <p:nvPr/>
      </p:nvGrpSpPr>
      <p:grpSpPr>
        <a:xfrm>
          <a:off x="0" y="0"/>
          <a:ext cx="0" cy="0"/>
          <a:chOff x="0" y="0"/>
          <a:chExt cx="0" cy="0"/>
        </a:xfrm>
      </p:grpSpPr>
      <p:sp>
        <p:nvSpPr>
          <p:cNvPr id="402" name="Google Shape;402;p5"/>
          <p:cNvSpPr txBox="1">
            <a:spLocks noGrp="1"/>
          </p:cNvSpPr>
          <p:nvPr>
            <p:ph type="dt" idx="10"/>
          </p:nvPr>
        </p:nvSpPr>
        <p:spPr>
          <a:xfrm>
            <a:off x="838200" y="6356350"/>
            <a:ext cx="2743200" cy="3651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3" name="Google Shape;403;p5"/>
          <p:cNvSpPr txBox="1">
            <a:spLocks noGrp="1"/>
          </p:cNvSpPr>
          <p:nvPr>
            <p:ph type="ftr" idx="11"/>
          </p:nvPr>
        </p:nvSpPr>
        <p:spPr>
          <a:xfrm>
            <a:off x="4038600" y="6356350"/>
            <a:ext cx="4114800" cy="3651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4" name="Google Shape;404;p5"/>
          <p:cNvSpPr txBox="1">
            <a:spLocks noGrp="1"/>
          </p:cNvSpPr>
          <p:nvPr>
            <p:ph type="sldNum" idx="12"/>
          </p:nvPr>
        </p:nvSpPr>
        <p:spPr>
          <a:xfrm>
            <a:off x="8610600" y="6356350"/>
            <a:ext cx="2743200" cy="3651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lt1"/>
        </a:solidFill>
        <a:effectLst/>
      </p:bgPr>
    </p:bg>
    <p:spTree>
      <p:nvGrpSpPr>
        <p:cNvPr id="1" name="Shape 405"/>
        <p:cNvGrpSpPr/>
        <p:nvPr/>
      </p:nvGrpSpPr>
      <p:grpSpPr>
        <a:xfrm>
          <a:off x="0" y="0"/>
          <a:ext cx="0" cy="0"/>
          <a:chOff x="0" y="0"/>
          <a:chExt cx="0" cy="0"/>
        </a:xfrm>
      </p:grpSpPr>
      <p:sp>
        <p:nvSpPr>
          <p:cNvPr id="406" name="Google Shape;406;p6"/>
          <p:cNvSpPr txBox="1">
            <a:spLocks noGrp="1"/>
          </p:cNvSpPr>
          <p:nvPr>
            <p:ph type="body" idx="1"/>
          </p:nvPr>
        </p:nvSpPr>
        <p:spPr>
          <a:xfrm>
            <a:off x="6896100" y="5102063"/>
            <a:ext cx="4914900" cy="588900"/>
          </a:xfrm>
          <a:prstGeom prst="rect">
            <a:avLst/>
          </a:prstGeom>
          <a:noFill/>
          <a:ln>
            <a:noFill/>
          </a:ln>
        </p:spPr>
        <p:txBody>
          <a:bodyPr spcFirstLastPara="1" wrap="square" lIns="0" tIns="0" rIns="0" bIns="0" anchor="b" anchorCtr="0">
            <a:noAutofit/>
          </a:bodyPr>
          <a:lstStyle>
            <a:lvl1pPr marL="457200" lvl="0" indent="-228600" algn="l" rtl="0">
              <a:lnSpc>
                <a:spcPct val="90000"/>
              </a:lnSpc>
              <a:spcBef>
                <a:spcPts val="1000"/>
              </a:spcBef>
              <a:spcAft>
                <a:spcPts val="0"/>
              </a:spcAft>
              <a:buClr>
                <a:schemeClr val="lt2"/>
              </a:buClr>
              <a:buSzPts val="1600"/>
              <a:buNone/>
              <a:defRPr sz="1600" b="0" i="0">
                <a:solidFill>
                  <a:schemeClr val="lt2"/>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07" name="Google Shape;407;p6"/>
          <p:cNvSpPr txBox="1">
            <a:spLocks noGrp="1"/>
          </p:cNvSpPr>
          <p:nvPr>
            <p:ph type="subTitle" idx="2"/>
          </p:nvPr>
        </p:nvSpPr>
        <p:spPr>
          <a:xfrm>
            <a:off x="6907623" y="3591098"/>
            <a:ext cx="4903500" cy="1057800"/>
          </a:xfrm>
          <a:prstGeom prst="rect">
            <a:avLst/>
          </a:prstGeom>
          <a:noFill/>
          <a:ln>
            <a:noFill/>
          </a:ln>
        </p:spPr>
        <p:txBody>
          <a:bodyPr spcFirstLastPara="1" wrap="square" lIns="0" tIns="0" rIns="0" bIns="0" anchor="t" anchorCtr="0">
            <a:normAutofit/>
          </a:bodyPr>
          <a:lstStyle>
            <a:lvl1pPr lvl="0" algn="l" rtl="0">
              <a:lnSpc>
                <a:spcPct val="90000"/>
              </a:lnSpc>
              <a:spcBef>
                <a:spcPts val="1000"/>
              </a:spcBef>
              <a:spcAft>
                <a:spcPts val="0"/>
              </a:spcAft>
              <a:buClr>
                <a:schemeClr val="dk1"/>
              </a:buClr>
              <a:buSzPts val="1600"/>
              <a:buNone/>
              <a:defRPr sz="1600" b="0" i="0">
                <a:solidFill>
                  <a:schemeClr val="dk1"/>
                </a:solidFill>
                <a:latin typeface="Libre Franklin"/>
                <a:ea typeface="Libre Franklin"/>
                <a:cs typeface="Libre Franklin"/>
                <a:sym typeface="Libre Franklin"/>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408" name="Google Shape;408;p6"/>
          <p:cNvSpPr txBox="1">
            <a:spLocks noGrp="1"/>
          </p:cNvSpPr>
          <p:nvPr>
            <p:ph type="title"/>
          </p:nvPr>
        </p:nvSpPr>
        <p:spPr>
          <a:xfrm>
            <a:off x="6907623" y="2173658"/>
            <a:ext cx="49035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9" name="Google Shape;409;p6"/>
          <p:cNvSpPr>
            <a:spLocks noGrp="1"/>
          </p:cNvSpPr>
          <p:nvPr>
            <p:ph type="pic" idx="3"/>
          </p:nvPr>
        </p:nvSpPr>
        <p:spPr>
          <a:xfrm>
            <a:off x="0" y="0"/>
            <a:ext cx="6096000" cy="6858000"/>
          </a:xfrm>
          <a:prstGeom prst="rect">
            <a:avLst/>
          </a:prstGeom>
          <a:noFill/>
          <a:ln>
            <a:noFill/>
          </a:ln>
        </p:spPr>
      </p:sp>
      <p:grpSp>
        <p:nvGrpSpPr>
          <p:cNvPr id="410" name="Google Shape;410;p6"/>
          <p:cNvGrpSpPr/>
          <p:nvPr/>
        </p:nvGrpSpPr>
        <p:grpSpPr>
          <a:xfrm rot="10800000">
            <a:off x="8870040" y="1"/>
            <a:ext cx="3325208" cy="3325207"/>
            <a:chOff x="0" y="12289"/>
            <a:chExt cx="3550" cy="3551"/>
          </a:xfrm>
        </p:grpSpPr>
        <p:sp>
          <p:nvSpPr>
            <p:cNvPr id="411" name="Google Shape;411;p6"/>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12" name="Google Shape;412;p6"/>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13" name="Google Shape;413;p6"/>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14"/>
        <p:cNvGrpSpPr/>
        <p:nvPr/>
      </p:nvGrpSpPr>
      <p:grpSpPr>
        <a:xfrm>
          <a:off x="0" y="0"/>
          <a:ext cx="0" cy="0"/>
          <a:chOff x="0" y="0"/>
          <a:chExt cx="0" cy="0"/>
        </a:xfrm>
      </p:grpSpPr>
      <p:grpSp>
        <p:nvGrpSpPr>
          <p:cNvPr id="415" name="Google Shape;415;p7"/>
          <p:cNvGrpSpPr/>
          <p:nvPr/>
        </p:nvGrpSpPr>
        <p:grpSpPr>
          <a:xfrm>
            <a:off x="6362721" y="0"/>
            <a:ext cx="5829325" cy="3235616"/>
            <a:chOff x="5612972" y="1"/>
            <a:chExt cx="6615963" cy="3672246"/>
          </a:xfrm>
        </p:grpSpPr>
        <p:sp>
          <p:nvSpPr>
            <p:cNvPr id="416" name="Google Shape;416;p7"/>
            <p:cNvSpPr/>
            <p:nvPr/>
          </p:nvSpPr>
          <p:spPr>
            <a:xfrm>
              <a:off x="5612972" y="1"/>
              <a:ext cx="4408999" cy="3672247"/>
            </a:xfrm>
            <a:custGeom>
              <a:avLst/>
              <a:gdLst/>
              <a:ahLst/>
              <a:cxnLst/>
              <a:rect l="l" t="t" r="r" b="b"/>
              <a:pathLst>
                <a:path w="3578" h="2980" extrusionOk="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17" name="Google Shape;417;p7"/>
            <p:cNvSpPr/>
            <p:nvPr/>
          </p:nvSpPr>
          <p:spPr>
            <a:xfrm>
              <a:off x="6341233" y="1463970"/>
              <a:ext cx="2208196" cy="2208277"/>
            </a:xfrm>
            <a:custGeom>
              <a:avLst/>
              <a:gdLst/>
              <a:ahLst/>
              <a:cxnLst/>
              <a:rect l="l" t="t" r="r" b="b"/>
              <a:pathLst>
                <a:path w="1792" h="1792" extrusionOk="0">
                  <a:moveTo>
                    <a:pt x="597" y="0"/>
                  </a:moveTo>
                  <a:lnTo>
                    <a:pt x="0" y="598"/>
                  </a:lnTo>
                  <a:lnTo>
                    <a:pt x="1195" y="1792"/>
                  </a:lnTo>
                  <a:lnTo>
                    <a:pt x="1792" y="1195"/>
                  </a:lnTo>
                  <a:lnTo>
                    <a:pt x="59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18" name="Google Shape;418;p7"/>
            <p:cNvSpPr/>
            <p:nvPr/>
          </p:nvSpPr>
          <p:spPr>
            <a:xfrm>
              <a:off x="8555590" y="1"/>
              <a:ext cx="1457755" cy="729520"/>
            </a:xfrm>
            <a:custGeom>
              <a:avLst/>
              <a:gdLst/>
              <a:ahLst/>
              <a:cxnLst/>
              <a:rect l="l" t="t" r="r" b="b"/>
              <a:pathLst>
                <a:path w="1183" h="592" extrusionOk="0">
                  <a:moveTo>
                    <a:pt x="1183" y="0"/>
                  </a:moveTo>
                  <a:lnTo>
                    <a:pt x="0" y="0"/>
                  </a:lnTo>
                  <a:lnTo>
                    <a:pt x="591" y="591"/>
                  </a:lnTo>
                  <a:lnTo>
                    <a:pt x="1183"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19" name="Google Shape;419;p7"/>
            <p:cNvSpPr/>
            <p:nvPr/>
          </p:nvSpPr>
          <p:spPr>
            <a:xfrm>
              <a:off x="7076887" y="728289"/>
              <a:ext cx="2208196" cy="2208277"/>
            </a:xfrm>
            <a:custGeom>
              <a:avLst/>
              <a:gdLst/>
              <a:ahLst/>
              <a:cxnLst/>
              <a:rect l="l" t="t" r="r" b="b"/>
              <a:pathLst>
                <a:path w="1792" h="1792" extrusionOk="0">
                  <a:moveTo>
                    <a:pt x="598" y="0"/>
                  </a:moveTo>
                  <a:lnTo>
                    <a:pt x="0" y="597"/>
                  </a:lnTo>
                  <a:lnTo>
                    <a:pt x="1195" y="1792"/>
                  </a:lnTo>
                  <a:lnTo>
                    <a:pt x="1792" y="1195"/>
                  </a:lnTo>
                  <a:lnTo>
                    <a:pt x="59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20" name="Google Shape;420;p7"/>
            <p:cNvSpPr/>
            <p:nvPr/>
          </p:nvSpPr>
          <p:spPr>
            <a:xfrm>
              <a:off x="9285083" y="728289"/>
              <a:ext cx="2943851" cy="2943959"/>
            </a:xfrm>
            <a:custGeom>
              <a:avLst/>
              <a:gdLst/>
              <a:ahLst/>
              <a:cxnLst/>
              <a:rect l="l" t="t" r="r" b="b"/>
              <a:pathLst>
                <a:path w="2389" h="2389" extrusionOk="0">
                  <a:moveTo>
                    <a:pt x="2389" y="1195"/>
                  </a:moveTo>
                  <a:lnTo>
                    <a:pt x="1194" y="0"/>
                  </a:lnTo>
                  <a:lnTo>
                    <a:pt x="0" y="1195"/>
                  </a:lnTo>
                  <a:lnTo>
                    <a:pt x="1194" y="2389"/>
                  </a:lnTo>
                  <a:lnTo>
                    <a:pt x="2389" y="1195"/>
                  </a:ln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421" name="Google Shape;421;p7"/>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422" name="Google Shape;422;p7"/>
          <p:cNvCxnSpPr/>
          <p:nvPr/>
        </p:nvCxnSpPr>
        <p:spPr>
          <a:xfrm>
            <a:off x="952500" y="1934655"/>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423" name="Google Shape;423;p7"/>
          <p:cNvSpPr txBox="1">
            <a:spLocks noGrp="1"/>
          </p:cNvSpPr>
          <p:nvPr>
            <p:ph type="body" idx="1"/>
          </p:nvPr>
        </p:nvSpPr>
        <p:spPr>
          <a:xfrm>
            <a:off x="952500" y="2818296"/>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24" name="Google Shape;424;p7"/>
          <p:cNvSpPr txBox="1">
            <a:spLocks noGrp="1"/>
          </p:cNvSpPr>
          <p:nvPr>
            <p:ph type="body" idx="2"/>
          </p:nvPr>
        </p:nvSpPr>
        <p:spPr>
          <a:xfrm>
            <a:off x="952500" y="2209800"/>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425" name="Google Shape;425;p7"/>
          <p:cNvCxnSpPr/>
          <p:nvPr/>
        </p:nvCxnSpPr>
        <p:spPr>
          <a:xfrm>
            <a:off x="3663043" y="1939108"/>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426" name="Google Shape;426;p7"/>
          <p:cNvSpPr txBox="1">
            <a:spLocks noGrp="1"/>
          </p:cNvSpPr>
          <p:nvPr>
            <p:ph type="body" idx="3"/>
          </p:nvPr>
        </p:nvSpPr>
        <p:spPr>
          <a:xfrm>
            <a:off x="3663042" y="2818296"/>
            <a:ext cx="2128200" cy="369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27" name="Google Shape;427;p7"/>
          <p:cNvSpPr txBox="1">
            <a:spLocks noGrp="1"/>
          </p:cNvSpPr>
          <p:nvPr>
            <p:ph type="body" idx="4"/>
          </p:nvPr>
        </p:nvSpPr>
        <p:spPr>
          <a:xfrm>
            <a:off x="3663042" y="2209800"/>
            <a:ext cx="2128200" cy="20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428" name="Google Shape;428;p7"/>
          <p:cNvCxnSpPr/>
          <p:nvPr/>
        </p:nvCxnSpPr>
        <p:spPr>
          <a:xfrm>
            <a:off x="952500" y="4248119"/>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429" name="Google Shape;429;p7"/>
          <p:cNvSpPr txBox="1">
            <a:spLocks noGrp="1"/>
          </p:cNvSpPr>
          <p:nvPr>
            <p:ph type="body" idx="5"/>
          </p:nvPr>
        </p:nvSpPr>
        <p:spPr>
          <a:xfrm>
            <a:off x="952500" y="5131299"/>
            <a:ext cx="2133600" cy="369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30" name="Google Shape;430;p7"/>
          <p:cNvSpPr txBox="1">
            <a:spLocks noGrp="1"/>
          </p:cNvSpPr>
          <p:nvPr>
            <p:ph type="body" idx="6"/>
          </p:nvPr>
        </p:nvSpPr>
        <p:spPr>
          <a:xfrm>
            <a:off x="952500" y="4522803"/>
            <a:ext cx="2133600" cy="20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431" name="Google Shape;431;p7"/>
          <p:cNvCxnSpPr/>
          <p:nvPr/>
        </p:nvCxnSpPr>
        <p:spPr>
          <a:xfrm>
            <a:off x="3663043" y="4252111"/>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432" name="Google Shape;432;p7"/>
          <p:cNvSpPr txBox="1">
            <a:spLocks noGrp="1"/>
          </p:cNvSpPr>
          <p:nvPr>
            <p:ph type="body" idx="7"/>
          </p:nvPr>
        </p:nvSpPr>
        <p:spPr>
          <a:xfrm>
            <a:off x="3663042" y="5131299"/>
            <a:ext cx="2128200" cy="369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33" name="Google Shape;433;p7"/>
          <p:cNvSpPr txBox="1">
            <a:spLocks noGrp="1"/>
          </p:cNvSpPr>
          <p:nvPr>
            <p:ph type="body" idx="8"/>
          </p:nvPr>
        </p:nvSpPr>
        <p:spPr>
          <a:xfrm>
            <a:off x="3663042" y="4522803"/>
            <a:ext cx="2128200" cy="20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cxnSp>
        <p:nvCxnSpPr>
          <p:cNvPr id="434" name="Google Shape;434;p7"/>
          <p:cNvCxnSpPr/>
          <p:nvPr/>
        </p:nvCxnSpPr>
        <p:spPr>
          <a:xfrm>
            <a:off x="6367055" y="4252111"/>
            <a:ext cx="2133600" cy="3900"/>
          </a:xfrm>
          <a:prstGeom prst="straightConnector1">
            <a:avLst/>
          </a:prstGeom>
          <a:noFill/>
          <a:ln w="101600" cap="flat" cmpd="sng">
            <a:solidFill>
              <a:schemeClr val="lt2"/>
            </a:solidFill>
            <a:prstDash val="solid"/>
            <a:miter lim="800000"/>
            <a:headEnd type="none" w="sm" len="sm"/>
            <a:tailEnd type="none" w="sm" len="sm"/>
          </a:ln>
        </p:spPr>
      </p:cxnSp>
      <p:sp>
        <p:nvSpPr>
          <p:cNvPr id="435" name="Google Shape;435;p7"/>
          <p:cNvSpPr txBox="1">
            <a:spLocks noGrp="1"/>
          </p:cNvSpPr>
          <p:nvPr>
            <p:ph type="body" idx="9"/>
          </p:nvPr>
        </p:nvSpPr>
        <p:spPr>
          <a:xfrm>
            <a:off x="6367054" y="5131299"/>
            <a:ext cx="2129100" cy="369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1000"/>
              </a:spcBef>
              <a:spcAft>
                <a:spcPts val="0"/>
              </a:spcAft>
              <a:buClr>
                <a:schemeClr val="dk1"/>
              </a:buClr>
              <a:buSzPts val="1400"/>
              <a:buNone/>
              <a:defRPr sz="1400" b="0" i="0">
                <a:solidFill>
                  <a:schemeClr val="dk1"/>
                </a:solidFill>
                <a:latin typeface="Libre Franklin"/>
                <a:ea typeface="Libre Franklin"/>
                <a:cs typeface="Libre Franklin"/>
                <a:sym typeface="Libre Franklin"/>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36" name="Google Shape;436;p7"/>
          <p:cNvSpPr txBox="1">
            <a:spLocks noGrp="1"/>
          </p:cNvSpPr>
          <p:nvPr>
            <p:ph type="body" idx="13"/>
          </p:nvPr>
        </p:nvSpPr>
        <p:spPr>
          <a:xfrm>
            <a:off x="6367054" y="4522803"/>
            <a:ext cx="2129100" cy="205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400"/>
              </a:spcBef>
              <a:spcAft>
                <a:spcPts val="0"/>
              </a:spcAft>
              <a:buClr>
                <a:schemeClr val="lt2"/>
              </a:buClr>
              <a:buSzPts val="1800"/>
              <a:buNone/>
              <a:defRPr sz="1800" b="0" i="0">
                <a:solidFill>
                  <a:schemeClr val="lt2"/>
                </a:solidFill>
                <a:latin typeface="Franklin Gothic"/>
                <a:ea typeface="Franklin Gothic"/>
                <a:cs typeface="Franklin Gothic"/>
                <a:sym typeface="Franklin Gothic"/>
              </a:defRPr>
            </a:lvl1pPr>
            <a:lvl2pPr marL="914400" lvl="1" indent="-482600" algn="l" rtl="0">
              <a:lnSpc>
                <a:spcPct val="90000"/>
              </a:lnSpc>
              <a:spcBef>
                <a:spcPts val="500"/>
              </a:spcBef>
              <a:spcAft>
                <a:spcPts val="0"/>
              </a:spcAft>
              <a:buClr>
                <a:schemeClr val="dk1"/>
              </a:buClr>
              <a:buSzPts val="4000"/>
              <a:buChar char="•"/>
              <a:defRPr sz="4000"/>
            </a:lvl2pPr>
            <a:lvl3pPr marL="1371600" lvl="2" indent="-482600" algn="l" rtl="0">
              <a:lnSpc>
                <a:spcPct val="90000"/>
              </a:lnSpc>
              <a:spcBef>
                <a:spcPts val="500"/>
              </a:spcBef>
              <a:spcAft>
                <a:spcPts val="0"/>
              </a:spcAft>
              <a:buClr>
                <a:schemeClr val="dk1"/>
              </a:buClr>
              <a:buSzPts val="4000"/>
              <a:buChar char="•"/>
              <a:defRPr sz="4000"/>
            </a:lvl3pPr>
            <a:lvl4pPr marL="1828800" lvl="3" indent="-482600" algn="l" rtl="0">
              <a:lnSpc>
                <a:spcPct val="90000"/>
              </a:lnSpc>
              <a:spcBef>
                <a:spcPts val="500"/>
              </a:spcBef>
              <a:spcAft>
                <a:spcPts val="0"/>
              </a:spcAft>
              <a:buClr>
                <a:schemeClr val="dk1"/>
              </a:buClr>
              <a:buSzPts val="4000"/>
              <a:buChar char="•"/>
              <a:defRPr sz="4000"/>
            </a:lvl4pPr>
            <a:lvl5pPr marL="2286000" lvl="4" indent="-482600" algn="l" rtl="0">
              <a:lnSpc>
                <a:spcPct val="90000"/>
              </a:lnSpc>
              <a:spcBef>
                <a:spcPts val="500"/>
              </a:spcBef>
              <a:spcAft>
                <a:spcPts val="0"/>
              </a:spcAft>
              <a:buClr>
                <a:schemeClr val="dk1"/>
              </a:buClr>
              <a:buSzPts val="4000"/>
              <a:buChar char="•"/>
              <a:defRPr sz="4000"/>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437" name="Google Shape;437;p7"/>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8" name="Google Shape;438;p7"/>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9" name="Google Shape;439;p7"/>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eak">
  <p:cSld name="Break">
    <p:bg>
      <p:bgPr>
        <a:solidFill>
          <a:schemeClr val="lt1"/>
        </a:solidFill>
        <a:effectLst/>
      </p:bgPr>
    </p:bg>
    <p:spTree>
      <p:nvGrpSpPr>
        <p:cNvPr id="1" name="Shape 440"/>
        <p:cNvGrpSpPr/>
        <p:nvPr/>
      </p:nvGrpSpPr>
      <p:grpSpPr>
        <a:xfrm>
          <a:off x="0" y="0"/>
          <a:ext cx="0" cy="0"/>
          <a:chOff x="0" y="0"/>
          <a:chExt cx="0" cy="0"/>
        </a:xfrm>
      </p:grpSpPr>
      <p:sp>
        <p:nvSpPr>
          <p:cNvPr id="441" name="Google Shape;441;p8"/>
          <p:cNvSpPr>
            <a:spLocks noGrp="1"/>
          </p:cNvSpPr>
          <p:nvPr>
            <p:ph type="pic" idx="2"/>
          </p:nvPr>
        </p:nvSpPr>
        <p:spPr>
          <a:xfrm>
            <a:off x="0" y="0"/>
            <a:ext cx="12192000" cy="6858000"/>
          </a:xfrm>
          <a:prstGeom prst="rect">
            <a:avLst/>
          </a:prstGeom>
          <a:solidFill>
            <a:schemeClr val="accent2"/>
          </a:solidFill>
          <a:ln>
            <a:noFill/>
          </a:ln>
        </p:spPr>
      </p:sp>
      <p:sp>
        <p:nvSpPr>
          <p:cNvPr id="442" name="Google Shape;442;p8"/>
          <p:cNvSpPr txBox="1">
            <a:spLocks noGrp="1"/>
          </p:cNvSpPr>
          <p:nvPr>
            <p:ph type="title"/>
          </p:nvPr>
        </p:nvSpPr>
        <p:spPr>
          <a:xfrm>
            <a:off x="7193943" y="3045437"/>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lt1"/>
              </a:buClr>
              <a:buSzPts val="4100"/>
              <a:buFont typeface="Franklin Gothic"/>
              <a:buNone/>
              <a:defRPr sz="4100" b="1" i="0">
                <a:solidFill>
                  <a:schemeClr val="lt1"/>
                </a:solidFill>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443" name="Google Shape;443;p8"/>
          <p:cNvCxnSpPr/>
          <p:nvPr/>
        </p:nvCxnSpPr>
        <p:spPr>
          <a:xfrm>
            <a:off x="7154721" y="4003877"/>
            <a:ext cx="2133600" cy="3900"/>
          </a:xfrm>
          <a:prstGeom prst="straightConnector1">
            <a:avLst/>
          </a:prstGeom>
          <a:noFill/>
          <a:ln w="101600" cap="flat" cmpd="sng">
            <a:solidFill>
              <a:schemeClr val="lt2"/>
            </a:solidFill>
            <a:prstDash val="solid"/>
            <a:miter lim="800000"/>
            <a:headEnd type="none" w="sm" len="sm"/>
            <a:tailEnd type="none" w="sm" len="sm"/>
          </a:ln>
        </p:spPr>
      </p:cxnSp>
      <p:grpSp>
        <p:nvGrpSpPr>
          <p:cNvPr id="444" name="Google Shape;444;p8"/>
          <p:cNvGrpSpPr/>
          <p:nvPr/>
        </p:nvGrpSpPr>
        <p:grpSpPr>
          <a:xfrm rot="10800000">
            <a:off x="9509760" y="-2"/>
            <a:ext cx="2682238" cy="2682237"/>
            <a:chOff x="0" y="12289"/>
            <a:chExt cx="3550" cy="3551"/>
          </a:xfrm>
        </p:grpSpPr>
        <p:sp>
          <p:nvSpPr>
            <p:cNvPr id="445" name="Google Shape;445;p8"/>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46" name="Google Shape;446;p8"/>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447" name="Google Shape;447;p8"/>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xmlns:p15="http://schemas.microsoft.com/office/powerpoint/2012/main">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p:cSld name="Chart">
    <p:bg>
      <p:bgPr>
        <a:solidFill>
          <a:schemeClr val="lt1"/>
        </a:solidFill>
        <a:effectLst/>
      </p:bgPr>
    </p:bg>
    <p:spTree>
      <p:nvGrpSpPr>
        <p:cNvPr id="1" name="Shape 448"/>
        <p:cNvGrpSpPr/>
        <p:nvPr/>
      </p:nvGrpSpPr>
      <p:grpSpPr>
        <a:xfrm>
          <a:off x="0" y="0"/>
          <a:ext cx="0" cy="0"/>
          <a:chOff x="0" y="0"/>
          <a:chExt cx="0" cy="0"/>
        </a:xfrm>
      </p:grpSpPr>
      <p:sp>
        <p:nvSpPr>
          <p:cNvPr id="449" name="Google Shape;449;p9"/>
          <p:cNvSpPr>
            <a:spLocks noGrp="1"/>
          </p:cNvSpPr>
          <p:nvPr>
            <p:ph type="chart" idx="2"/>
          </p:nvPr>
        </p:nvSpPr>
        <p:spPr>
          <a:xfrm>
            <a:off x="952500" y="1939108"/>
            <a:ext cx="10352700" cy="411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450" name="Google Shape;450;p9"/>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1" name="Google Shape;451;p9"/>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 name="Google Shape;452;p9"/>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3" name="Google Shape;453;p9"/>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p:cSld name="Table">
    <p:bg>
      <p:bgPr>
        <a:solidFill>
          <a:schemeClr val="lt1"/>
        </a:solidFill>
        <a:effectLst/>
      </p:bgPr>
    </p:bg>
    <p:spTree>
      <p:nvGrpSpPr>
        <p:cNvPr id="1" name="Shape 454"/>
        <p:cNvGrpSpPr/>
        <p:nvPr/>
      </p:nvGrpSpPr>
      <p:grpSpPr>
        <a:xfrm>
          <a:off x="0" y="0"/>
          <a:ext cx="0" cy="0"/>
          <a:chOff x="0" y="0"/>
          <a:chExt cx="0" cy="0"/>
        </a:xfrm>
      </p:grpSpPr>
      <p:sp>
        <p:nvSpPr>
          <p:cNvPr id="455" name="Google Shape;455;p10"/>
          <p:cNvSpPr txBox="1">
            <a:spLocks noGrp="1"/>
          </p:cNvSpPr>
          <p:nvPr>
            <p:ph type="title"/>
          </p:nvPr>
        </p:nvSpPr>
        <p:spPr>
          <a:xfrm>
            <a:off x="964023" y="879063"/>
            <a:ext cx="4941600" cy="6108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chemeClr val="dk1"/>
              </a:buClr>
              <a:buSzPts val="4400"/>
              <a:buFont typeface="Franklin Gothic"/>
              <a:buNone/>
              <a:defRPr sz="4400" b="1" i="0">
                <a:solidFill>
                  <a:schemeClr val="dk1"/>
                </a:solidFill>
                <a:latin typeface="Franklin Gothic"/>
                <a:ea typeface="Franklin Gothic"/>
                <a:cs typeface="Franklin Gothic"/>
                <a:sym typeface="Franklin Gothic"/>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6" name="Google Shape;456;p10"/>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7" name="Google Shape;457;p10"/>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8" name="Google Shape;458;p10"/>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ar-SA"/>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1"/>
          <p:cNvSpPr txBox="1">
            <a:spLocks noGrp="1"/>
          </p:cNvSpPr>
          <p:nvPr>
            <p:ph type="body" idx="1"/>
          </p:nvPr>
        </p:nvSpPr>
        <p:spPr>
          <a:xfrm>
            <a:off x="971550" y="1825625"/>
            <a:ext cx="103824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371" name="Google Shape;371;p1"/>
          <p:cNvSpPr txBox="1">
            <a:spLocks noGrp="1"/>
          </p:cNvSpPr>
          <p:nvPr>
            <p:ph type="title"/>
          </p:nvPr>
        </p:nvSpPr>
        <p:spPr>
          <a:xfrm>
            <a:off x="952500" y="365125"/>
            <a:ext cx="104013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Franklin Gothic"/>
              <a:buNone/>
              <a:defRPr sz="4400" b="1"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72" name="Google Shape;372;p1"/>
          <p:cNvSpPr txBox="1">
            <a:spLocks noGrp="1"/>
          </p:cNvSpPr>
          <p:nvPr>
            <p:ph type="dt" idx="10"/>
          </p:nvPr>
        </p:nvSpPr>
        <p:spPr>
          <a:xfrm>
            <a:off x="2992120" y="6332220"/>
            <a:ext cx="1313100" cy="247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373" name="Google Shape;373;p1"/>
          <p:cNvSpPr txBox="1">
            <a:spLocks noGrp="1"/>
          </p:cNvSpPr>
          <p:nvPr>
            <p:ph type="ftr" idx="11"/>
          </p:nvPr>
        </p:nvSpPr>
        <p:spPr>
          <a:xfrm>
            <a:off x="1494790" y="6332220"/>
            <a:ext cx="1497300" cy="2478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1"/>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374" name="Google Shape;374;p1"/>
          <p:cNvSpPr txBox="1">
            <a:spLocks noGrp="1"/>
          </p:cNvSpPr>
          <p:nvPr>
            <p:ph type="sldNum" idx="12"/>
          </p:nvPr>
        </p:nvSpPr>
        <p:spPr>
          <a:xfrm>
            <a:off x="971550" y="6332220"/>
            <a:ext cx="523200" cy="2478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100" b="0" i="0" u="none" strike="noStrike" cap="none">
                <a:solidFill>
                  <a:schemeClr val="dk1"/>
                </a:solidFill>
                <a:latin typeface="Libre Franklin"/>
                <a:ea typeface="Libre Franklin"/>
                <a:cs typeface="Libre Franklin"/>
                <a:sym typeface="Libre Franklin"/>
              </a:defRPr>
            </a:lvl1pPr>
            <a:lvl2pPr marL="0" marR="0" lvl="1" indent="0" algn="l"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l"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l"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l"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l"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l"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l"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l" rtl="0">
              <a:spcBef>
                <a:spcPts val="0"/>
              </a:spcBef>
              <a:buNone/>
              <a:defRPr sz="1100" b="0" i="0" u="none" strike="noStrike" cap="none">
                <a:solidFill>
                  <a:schemeClr val="dk1"/>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ar-S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1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3.png"/><Relationship Id="rId2" Type="http://schemas.openxmlformats.org/officeDocument/2006/relationships/notesSlide" Target="../notesSlides/notesSlide3.xml"/><Relationship Id="rId16" Type="http://schemas.microsoft.com/office/2007/relationships/hdphoto" Target="../media/hdphoto5.wdp"/><Relationship Id="rId20" Type="http://schemas.microsoft.com/office/2007/relationships/hdphoto" Target="../media/hdphoto7.wdp"/><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4.png"/><Relationship Id="rId4" Type="http://schemas.openxmlformats.org/officeDocument/2006/relationships/image" Target="../media/image5.svg"/><Relationship Id="rId9" Type="http://schemas.openxmlformats.org/officeDocument/2006/relationships/image" Target="../media/image8.png"/><Relationship Id="rId14" Type="http://schemas.microsoft.com/office/2007/relationships/hdphoto" Target="../media/hdphoto4.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7"/>
          <p:cNvSpPr txBox="1">
            <a:spLocks noGrp="1"/>
          </p:cNvSpPr>
          <p:nvPr>
            <p:ph type="ctrTitle"/>
          </p:nvPr>
        </p:nvSpPr>
        <p:spPr>
          <a:xfrm>
            <a:off x="6367054" y="2116182"/>
            <a:ext cx="5491500" cy="1514100"/>
          </a:xfrm>
          <a:prstGeom prst="rect">
            <a:avLst/>
          </a:prstGeom>
          <a:noFill/>
          <a:ln>
            <a:noFill/>
          </a:ln>
        </p:spPr>
        <p:txBody>
          <a:bodyPr spcFirstLastPara="1" wrap="square" lIns="0" tIns="0" rIns="0" bIns="0" anchor="b" anchorCtr="0">
            <a:noAutofit/>
          </a:bodyPr>
          <a:lstStyle/>
          <a:p>
            <a:pPr marL="0" lvl="0" indent="0" algn="r" rtl="1">
              <a:lnSpc>
                <a:spcPct val="90000"/>
              </a:lnSpc>
              <a:spcBef>
                <a:spcPts val="0"/>
              </a:spcBef>
              <a:spcAft>
                <a:spcPts val="0"/>
              </a:spcAft>
              <a:buClr>
                <a:srgbClr val="4495A2"/>
              </a:buClr>
              <a:buSzPts val="4000"/>
              <a:buFont typeface="Sakkal Majalla"/>
              <a:buNone/>
            </a:pPr>
            <a:r>
              <a:rPr lang="ar-SA" sz="4000" dirty="0">
                <a:solidFill>
                  <a:srgbClr val="4495A2"/>
                </a:solidFill>
                <a:latin typeface="Sakkal Majalla"/>
                <a:ea typeface="Sakkal Majalla"/>
                <a:cs typeface="Sakkal Majalla"/>
                <a:sym typeface="Sakkal Majalla"/>
              </a:rPr>
              <a:t>الصناديق الاستثمارية</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cs typeface="Sakkal Majalla" panose="02000000000000000000" pitchFamily="2" charset="-78"/>
                <a:sym typeface="Sakkal Majalla"/>
              </a:rPr>
              <a:t>نمو قطاع الصناديق الاستثمارية</a:t>
            </a:r>
            <a:endParaRPr dirty="0">
              <a:latin typeface="Sakkal Majalla" panose="02000000000000000000" pitchFamily="2" charset="-78"/>
              <a:cs typeface="Sakkal Majalla" panose="02000000000000000000" pitchFamily="2" charset="-78"/>
            </a:endParaRPr>
          </a:p>
        </p:txBody>
      </p:sp>
      <p:grpSp>
        <p:nvGrpSpPr>
          <p:cNvPr id="10" name="Group 9">
            <a:extLst>
              <a:ext uri="{FF2B5EF4-FFF2-40B4-BE49-F238E27FC236}">
                <a16:creationId xmlns:a16="http://schemas.microsoft.com/office/drawing/2014/main" id="{F05A8097-2562-8EF7-BD49-9395CDC6D197}"/>
              </a:ext>
            </a:extLst>
          </p:cNvPr>
          <p:cNvGrpSpPr/>
          <p:nvPr/>
        </p:nvGrpSpPr>
        <p:grpSpPr>
          <a:xfrm>
            <a:off x="2430324" y="5426711"/>
            <a:ext cx="7331351" cy="820609"/>
            <a:chOff x="2535100" y="5293361"/>
            <a:chExt cx="7331351" cy="820609"/>
          </a:xfrm>
        </p:grpSpPr>
        <p:sp>
          <p:nvSpPr>
            <p:cNvPr id="2" name="TextBox 1">
              <a:extLst>
                <a:ext uri="{FF2B5EF4-FFF2-40B4-BE49-F238E27FC236}">
                  <a16:creationId xmlns:a16="http://schemas.microsoft.com/office/drawing/2014/main" id="{06608EB3-2D60-0000-082A-4F8953BD6B5D}"/>
                </a:ext>
              </a:extLst>
            </p:cNvPr>
            <p:cNvSpPr txBox="1"/>
            <p:nvPr/>
          </p:nvSpPr>
          <p:spPr>
            <a:xfrm>
              <a:off x="7669903" y="5293361"/>
              <a:ext cx="2196548" cy="820609"/>
            </a:xfrm>
            <a:prstGeom prst="rect">
              <a:avLst/>
            </a:prstGeom>
            <a:noFill/>
            <a:ln>
              <a:solidFill>
                <a:schemeClr val="bg1"/>
              </a:solidFill>
            </a:ln>
            <a:effectLst>
              <a:glow rad="63500">
                <a:schemeClr val="accent6">
                  <a:satMod val="175000"/>
                  <a:alpha val="40000"/>
                </a:schemeClr>
              </a:glow>
            </a:effectLst>
          </p:spPr>
          <p:txBody>
            <a:bodyPr wrap="square">
              <a:spAutoFit/>
            </a:bodyPr>
            <a:lstStyle/>
            <a:p>
              <a:pPr marL="0" marR="0" algn="ctr" rtl="1">
                <a:lnSpc>
                  <a:spcPct val="107000"/>
                </a:lnSpc>
                <a:spcBef>
                  <a:spcPts val="0"/>
                </a:spcBef>
                <a:spcAft>
                  <a:spcPts val="800"/>
                </a:spcAft>
              </a:pPr>
              <a:r>
                <a:rPr lang="ar-SA" b="1" kern="100" dirty="0">
                  <a:solidFill>
                    <a:srgbClr val="4495A2"/>
                  </a:solidFill>
                  <a:effectLst/>
                  <a:latin typeface="Sakkal Majalla" panose="02000000000000000000" pitchFamily="2" charset="-78"/>
                  <a:ea typeface="Calibri" panose="020F0502020204030204" pitchFamily="34" charset="0"/>
                  <a:cs typeface="Sakkal Majalla" panose="02000000000000000000" pitchFamily="2" charset="-78"/>
                </a:rPr>
                <a:t>عدد الصناديق الاستثمارية</a:t>
              </a:r>
            </a:p>
            <a:p>
              <a:pPr marL="0" marR="0" algn="ctr" rtl="1">
                <a:lnSpc>
                  <a:spcPct val="107000"/>
                </a:lnSpc>
                <a:spcBef>
                  <a:spcPts val="0"/>
                </a:spcBef>
                <a:spcAft>
                  <a:spcPts val="800"/>
                </a:spcAft>
              </a:pPr>
              <a:r>
                <a:rPr lang="ar-SA" sz="2400" kern="100" dirty="0">
                  <a:latin typeface="Sakkal Majalla" panose="02000000000000000000" pitchFamily="2" charset="-78"/>
                  <a:ea typeface="Calibri" panose="020F0502020204030204" pitchFamily="34" charset="0"/>
                  <a:cs typeface="Sakkal Majalla" panose="02000000000000000000" pitchFamily="2" charset="-78"/>
                </a:rPr>
                <a:t> </a:t>
              </a:r>
              <a:r>
                <a:rPr lang="ar-SA" sz="2400" b="1" kern="100" dirty="0">
                  <a:solidFill>
                    <a:srgbClr val="7CA655"/>
                  </a:solidFill>
                  <a:latin typeface="Sakkal Majalla" panose="02000000000000000000" pitchFamily="2" charset="-78"/>
                  <a:ea typeface="Calibri" panose="020F0502020204030204" pitchFamily="34" charset="0"/>
                  <a:cs typeface="Sakkal Majalla" panose="02000000000000000000" pitchFamily="2" charset="-78"/>
                </a:rPr>
                <a:t>939 صندوق</a:t>
              </a:r>
              <a:endParaRPr lang="en-US" sz="1800" b="1" kern="100" dirty="0">
                <a:solidFill>
                  <a:srgbClr val="7CA655"/>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3" name="TextBox 2">
              <a:extLst>
                <a:ext uri="{FF2B5EF4-FFF2-40B4-BE49-F238E27FC236}">
                  <a16:creationId xmlns:a16="http://schemas.microsoft.com/office/drawing/2014/main" id="{92EA34D3-8F7A-C97A-1060-3CAE9E3B05AA}"/>
                </a:ext>
              </a:extLst>
            </p:cNvPr>
            <p:cNvSpPr txBox="1"/>
            <p:nvPr/>
          </p:nvSpPr>
          <p:spPr>
            <a:xfrm>
              <a:off x="5313501" y="5293361"/>
              <a:ext cx="1696278" cy="820609"/>
            </a:xfrm>
            <a:prstGeom prst="rect">
              <a:avLst/>
            </a:prstGeom>
            <a:noFill/>
            <a:ln>
              <a:solidFill>
                <a:schemeClr val="bg1"/>
              </a:solidFill>
            </a:ln>
            <a:effectLst>
              <a:glow rad="63500">
                <a:schemeClr val="accent6">
                  <a:satMod val="175000"/>
                  <a:alpha val="40000"/>
                </a:schemeClr>
              </a:glow>
            </a:effectLst>
          </p:spPr>
          <p:txBody>
            <a:bodyPr wrap="square">
              <a:spAutoFit/>
            </a:bodyPr>
            <a:lstStyle/>
            <a:p>
              <a:pPr marL="0" marR="0" algn="ctr" rtl="1">
                <a:lnSpc>
                  <a:spcPct val="107000"/>
                </a:lnSpc>
                <a:spcBef>
                  <a:spcPts val="0"/>
                </a:spcBef>
                <a:spcAft>
                  <a:spcPts val="800"/>
                </a:spcAft>
              </a:pPr>
              <a:r>
                <a:rPr lang="ar-SA" b="1" kern="100" dirty="0">
                  <a:solidFill>
                    <a:srgbClr val="4495A2"/>
                  </a:solidFill>
                  <a:effectLst/>
                  <a:latin typeface="Sakkal Majalla" panose="02000000000000000000" pitchFamily="2" charset="-78"/>
                  <a:ea typeface="Calibri" panose="020F0502020204030204" pitchFamily="34" charset="0"/>
                  <a:cs typeface="Sakkal Majalla" panose="02000000000000000000" pitchFamily="2" charset="-78"/>
                </a:rPr>
                <a:t>حجم أصول الصناديق</a:t>
              </a:r>
            </a:p>
            <a:p>
              <a:pPr marL="0" marR="0" algn="ctr" rtl="1">
                <a:lnSpc>
                  <a:spcPct val="107000"/>
                </a:lnSpc>
                <a:spcBef>
                  <a:spcPts val="0"/>
                </a:spcBef>
                <a:spcAft>
                  <a:spcPts val="800"/>
                </a:spcAft>
              </a:pPr>
              <a:r>
                <a:rPr lang="ar-SA" sz="2400" b="1" kern="100" dirty="0">
                  <a:solidFill>
                    <a:srgbClr val="7CA655"/>
                  </a:solidFill>
                  <a:latin typeface="Sakkal Majalla" panose="02000000000000000000" pitchFamily="2" charset="-78"/>
                  <a:ea typeface="Calibri" panose="020F0502020204030204" pitchFamily="34" charset="0"/>
                  <a:cs typeface="Sakkal Majalla" panose="02000000000000000000" pitchFamily="2" charset="-78"/>
                </a:rPr>
                <a:t>478.2 مليار ريال</a:t>
              </a:r>
              <a:endParaRPr lang="en-US" sz="1800" b="1" kern="100" dirty="0">
                <a:solidFill>
                  <a:srgbClr val="7CA655"/>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TextBox 3">
              <a:extLst>
                <a:ext uri="{FF2B5EF4-FFF2-40B4-BE49-F238E27FC236}">
                  <a16:creationId xmlns:a16="http://schemas.microsoft.com/office/drawing/2014/main" id="{418C7ED7-CBC5-4E82-786E-363352667836}"/>
                </a:ext>
              </a:extLst>
            </p:cNvPr>
            <p:cNvSpPr txBox="1"/>
            <p:nvPr/>
          </p:nvSpPr>
          <p:spPr>
            <a:xfrm>
              <a:off x="2535100" y="5293361"/>
              <a:ext cx="2118277" cy="820609"/>
            </a:xfrm>
            <a:prstGeom prst="rect">
              <a:avLst/>
            </a:prstGeom>
            <a:noFill/>
            <a:ln>
              <a:solidFill>
                <a:schemeClr val="bg1"/>
              </a:solidFill>
            </a:ln>
            <a:effectLst>
              <a:glow rad="63500">
                <a:schemeClr val="accent6">
                  <a:satMod val="175000"/>
                  <a:alpha val="40000"/>
                </a:schemeClr>
              </a:glow>
            </a:effectLst>
          </p:spPr>
          <p:txBody>
            <a:bodyPr wrap="square">
              <a:spAutoFit/>
            </a:bodyPr>
            <a:lstStyle/>
            <a:p>
              <a:pPr marL="0" marR="0" algn="ctr" rtl="1">
                <a:lnSpc>
                  <a:spcPct val="107000"/>
                </a:lnSpc>
                <a:spcBef>
                  <a:spcPts val="0"/>
                </a:spcBef>
                <a:spcAft>
                  <a:spcPts val="800"/>
                </a:spcAft>
              </a:pPr>
              <a:r>
                <a:rPr lang="ar-SA" b="1" kern="100" dirty="0">
                  <a:solidFill>
                    <a:srgbClr val="4495A2"/>
                  </a:solidFill>
                  <a:effectLst/>
                  <a:latin typeface="Sakkal Majalla" panose="02000000000000000000" pitchFamily="2" charset="-78"/>
                  <a:ea typeface="Calibri" panose="020F0502020204030204" pitchFamily="34" charset="0"/>
                  <a:cs typeface="Sakkal Majalla" panose="02000000000000000000" pitchFamily="2" charset="-78"/>
                </a:rPr>
                <a:t>إجمالي عدد المستثمرين</a:t>
              </a:r>
            </a:p>
            <a:p>
              <a:pPr marL="0" marR="0" algn="ctr" rtl="1">
                <a:lnSpc>
                  <a:spcPct val="107000"/>
                </a:lnSpc>
                <a:spcBef>
                  <a:spcPts val="0"/>
                </a:spcBef>
                <a:spcAft>
                  <a:spcPts val="800"/>
                </a:spcAft>
              </a:pPr>
              <a:r>
                <a:rPr lang="ar-SA" sz="2400" b="1" kern="100" dirty="0">
                  <a:solidFill>
                    <a:srgbClr val="7CA655"/>
                  </a:solidFill>
                  <a:latin typeface="Sakkal Majalla" panose="02000000000000000000" pitchFamily="2" charset="-78"/>
                  <a:ea typeface="Calibri" panose="020F0502020204030204" pitchFamily="34" charset="0"/>
                  <a:cs typeface="Sakkal Majalla" panose="02000000000000000000" pitchFamily="2" charset="-78"/>
                </a:rPr>
                <a:t>677,195 مستثمر</a:t>
              </a:r>
              <a:endParaRPr lang="en-US" sz="1800" b="1" kern="100" dirty="0">
                <a:solidFill>
                  <a:srgbClr val="7CA655"/>
                </a:solidFill>
                <a:effectLst/>
                <a:latin typeface="Sakkal Majalla" panose="02000000000000000000" pitchFamily="2" charset="-78"/>
                <a:ea typeface="Calibri" panose="020F0502020204030204" pitchFamily="34" charset="0"/>
                <a:cs typeface="Sakkal Majalla" panose="02000000000000000000" pitchFamily="2" charset="-78"/>
              </a:endParaRPr>
            </a:p>
          </p:txBody>
        </p:sp>
      </p:grpSp>
      <p:graphicFrame>
        <p:nvGraphicFramePr>
          <p:cNvPr id="7" name="Chart 6">
            <a:extLst>
              <a:ext uri="{FF2B5EF4-FFF2-40B4-BE49-F238E27FC236}">
                <a16:creationId xmlns:a16="http://schemas.microsoft.com/office/drawing/2014/main" id="{6F154DA7-C074-4C91-86EE-851AF12AE348}"/>
              </a:ext>
            </a:extLst>
          </p:cNvPr>
          <p:cNvGraphicFramePr>
            <a:graphicFrameLocks/>
          </p:cNvGraphicFramePr>
          <p:nvPr>
            <p:extLst>
              <p:ext uri="{D42A27DB-BD31-4B8C-83A1-F6EECF244321}">
                <p14:modId xmlns:p14="http://schemas.microsoft.com/office/powerpoint/2010/main" val="1465588321"/>
              </p:ext>
            </p:extLst>
          </p:nvPr>
        </p:nvGraphicFramePr>
        <p:xfrm>
          <a:off x="677837" y="1266675"/>
          <a:ext cx="10836326" cy="3781575"/>
        </p:xfrm>
        <a:graphic>
          <a:graphicData uri="http://schemas.openxmlformats.org/drawingml/2006/chart">
            <c:chart xmlns:c="http://schemas.openxmlformats.org/drawingml/2006/chart" xmlns:r="http://schemas.openxmlformats.org/officeDocument/2006/relationships" r:id="rId3"/>
          </a:graphicData>
        </a:graphic>
      </p:graphicFrame>
      <p:sp>
        <p:nvSpPr>
          <p:cNvPr id="12" name="Google Shape;605;p19">
            <a:extLst>
              <a:ext uri="{FF2B5EF4-FFF2-40B4-BE49-F238E27FC236}">
                <a16:creationId xmlns:a16="http://schemas.microsoft.com/office/drawing/2014/main" id="{E892922A-FDE0-8243-695D-AAF417140B35}"/>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10</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383967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FDAA473-F1B9-00B2-AB31-3EDF043D1BE8}"/>
              </a:ext>
            </a:extLst>
          </p:cNvPr>
          <p:cNvSpPr txBox="1"/>
          <p:nvPr/>
        </p:nvSpPr>
        <p:spPr>
          <a:xfrm>
            <a:off x="605245" y="1148068"/>
            <a:ext cx="10603531" cy="623248"/>
          </a:xfrm>
          <a:prstGeom prst="rect">
            <a:avLst/>
          </a:prstGeom>
          <a:noFill/>
        </p:spPr>
        <p:txBody>
          <a:bodyPr wrap="square" rtlCol="0">
            <a:spAutoFit/>
          </a:bodyPr>
          <a:lstStyle/>
          <a:p>
            <a:pPr algn="just" rtl="1">
              <a:lnSpc>
                <a:spcPct val="150000"/>
              </a:lnSpc>
            </a:pPr>
            <a:r>
              <a:rPr lang="ar-SA" sz="1200" dirty="0">
                <a:solidFill>
                  <a:schemeClr val="bg2">
                    <a:lumMod val="50000"/>
                  </a:schemeClr>
                </a:solidFill>
                <a:latin typeface="Sakkal Majalla" panose="02000000000000000000" pitchFamily="2" charset="-78"/>
                <a:cs typeface="Sakkal Majalla" panose="02000000000000000000" pitchFamily="2" charset="-78"/>
              </a:rPr>
              <a:t>شكلت قيم أصول صناديق الاستثمار العامة (التي تطرح وحداتها طرحًا عامًا) ما نسبته 26.4% من إجمالي قيم أصول الصناديق بنهاية عام 2022م، وارتفع إجمالي عدد المشتركين في صناديق الاستثمار العامة بنسبة 23.3% ليصل عددهم إلى 652,869 مشتركاً.</a:t>
            </a:r>
            <a:endParaRPr lang="en-GB"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 name="Google Shape;594;p19">
            <a:extLst>
              <a:ext uri="{FF2B5EF4-FFF2-40B4-BE49-F238E27FC236}">
                <a16:creationId xmlns:a16="http://schemas.microsoft.com/office/drawing/2014/main" id="{151EA3B2-D55A-EE07-2DBA-E146AB825C1E}"/>
              </a:ext>
            </a:extLst>
          </p:cNvPr>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cs typeface="Sakkal Majalla" panose="02000000000000000000" pitchFamily="2" charset="-78"/>
                <a:sym typeface="Sakkal Majalla"/>
              </a:rPr>
              <a:t>مؤشرات الصناديق الاستثمارية العامة حسب نوع الاستثمار</a:t>
            </a:r>
            <a:endParaRPr dirty="0">
              <a:latin typeface="Sakkal Majalla" panose="02000000000000000000" pitchFamily="2" charset="-78"/>
              <a:cs typeface="Sakkal Majalla" panose="02000000000000000000" pitchFamily="2" charset="-78"/>
            </a:endParaRPr>
          </a:p>
        </p:txBody>
      </p:sp>
      <p:graphicFrame>
        <p:nvGraphicFramePr>
          <p:cNvPr id="6" name="Table 10">
            <a:extLst>
              <a:ext uri="{FF2B5EF4-FFF2-40B4-BE49-F238E27FC236}">
                <a16:creationId xmlns:a16="http://schemas.microsoft.com/office/drawing/2014/main" id="{BF3EFADD-7C3E-8779-5C52-2FA55BD4E7BD}"/>
              </a:ext>
            </a:extLst>
          </p:cNvPr>
          <p:cNvGraphicFramePr>
            <a:graphicFrameLocks noGrp="1"/>
          </p:cNvGraphicFramePr>
          <p:nvPr>
            <p:extLst>
              <p:ext uri="{D42A27DB-BD31-4B8C-83A1-F6EECF244321}">
                <p14:modId xmlns:p14="http://schemas.microsoft.com/office/powerpoint/2010/main" val="3265877685"/>
              </p:ext>
            </p:extLst>
          </p:nvPr>
        </p:nvGraphicFramePr>
        <p:xfrm>
          <a:off x="1214438" y="2045970"/>
          <a:ext cx="9763125" cy="374904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2900590249"/>
                    </a:ext>
                  </a:extLst>
                </a:gridCol>
                <a:gridCol w="1181100">
                  <a:extLst>
                    <a:ext uri="{9D8B030D-6E8A-4147-A177-3AD203B41FA5}">
                      <a16:colId xmlns:a16="http://schemas.microsoft.com/office/drawing/2014/main" val="2127269977"/>
                    </a:ext>
                  </a:extLst>
                </a:gridCol>
                <a:gridCol w="1476375">
                  <a:extLst>
                    <a:ext uri="{9D8B030D-6E8A-4147-A177-3AD203B41FA5}">
                      <a16:colId xmlns:a16="http://schemas.microsoft.com/office/drawing/2014/main" val="838289919"/>
                    </a:ext>
                  </a:extLst>
                </a:gridCol>
                <a:gridCol w="1266825">
                  <a:extLst>
                    <a:ext uri="{9D8B030D-6E8A-4147-A177-3AD203B41FA5}">
                      <a16:colId xmlns:a16="http://schemas.microsoft.com/office/drawing/2014/main" val="4012039095"/>
                    </a:ext>
                  </a:extLst>
                </a:gridCol>
                <a:gridCol w="1038225">
                  <a:extLst>
                    <a:ext uri="{9D8B030D-6E8A-4147-A177-3AD203B41FA5}">
                      <a16:colId xmlns:a16="http://schemas.microsoft.com/office/drawing/2014/main" val="208101862"/>
                    </a:ext>
                  </a:extLst>
                </a:gridCol>
                <a:gridCol w="1104900">
                  <a:extLst>
                    <a:ext uri="{9D8B030D-6E8A-4147-A177-3AD203B41FA5}">
                      <a16:colId xmlns:a16="http://schemas.microsoft.com/office/drawing/2014/main" val="2300954209"/>
                    </a:ext>
                  </a:extLst>
                </a:gridCol>
                <a:gridCol w="2457450">
                  <a:extLst>
                    <a:ext uri="{9D8B030D-6E8A-4147-A177-3AD203B41FA5}">
                      <a16:colId xmlns:a16="http://schemas.microsoft.com/office/drawing/2014/main" val="2047011801"/>
                    </a:ext>
                  </a:extLst>
                </a:gridCol>
              </a:tblGrid>
              <a:tr h="261184">
                <a:tc gridSpan="3">
                  <a:txBody>
                    <a:bodyPr/>
                    <a:lstStyle/>
                    <a:p>
                      <a:pPr algn="ctr"/>
                      <a:r>
                        <a:rPr lang="ar-SA" sz="1600" dirty="0">
                          <a:latin typeface="Sakkal Majalla" panose="02000000000000000000" pitchFamily="2" charset="-78"/>
                          <a:cs typeface="Sakkal Majalla" panose="02000000000000000000" pitchFamily="2" charset="-78"/>
                        </a:rPr>
                        <a:t>قيم الأصول (مليون ريال)</a:t>
                      </a:r>
                      <a:endParaRPr lang="en-US" sz="1600" dirty="0">
                        <a:latin typeface="Sakkal Majalla" panose="02000000000000000000" pitchFamily="2" charset="-78"/>
                        <a:cs typeface="Sakkal Majalla" panose="02000000000000000000" pitchFamily="2" charset="-78"/>
                      </a:endParaRPr>
                    </a:p>
                  </a:txBody>
                  <a:tcPr anchor="ctr">
                    <a:solidFill>
                      <a:srgbClr val="4495A2"/>
                    </a:solidFill>
                  </a:tcPr>
                </a:tc>
                <a:tc hMerge="1">
                  <a:txBody>
                    <a:bodyPr/>
                    <a:lstStyle/>
                    <a:p>
                      <a:endParaRPr lang="en-US" dirty="0"/>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600" dirty="0">
                          <a:latin typeface="Sakkal Majalla" panose="02000000000000000000" pitchFamily="2" charset="-78"/>
                          <a:cs typeface="Sakkal Majalla" panose="02000000000000000000" pitchFamily="2" charset="-78"/>
                        </a:rPr>
                        <a:t>عدد الصناديق </a:t>
                      </a:r>
                      <a:endParaRPr lang="en-US" sz="1600" dirty="0">
                        <a:latin typeface="Sakkal Majalla" panose="02000000000000000000" pitchFamily="2" charset="-78"/>
                        <a:cs typeface="Sakkal Majalla" panose="02000000000000000000" pitchFamily="2" charset="-78"/>
                      </a:endParaRPr>
                    </a:p>
                  </a:txBody>
                  <a:tcPr anchor="ctr">
                    <a:solidFill>
                      <a:srgbClr val="4495A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tc>
                  <a:txBody>
                    <a:bodyPr/>
                    <a:lstStyle/>
                    <a:p>
                      <a:pPr algn="ctr"/>
                      <a:r>
                        <a:rPr lang="ar-SA" sz="1600" dirty="0">
                          <a:latin typeface="Sakkal Majalla" panose="02000000000000000000" pitchFamily="2" charset="-78"/>
                          <a:cs typeface="Sakkal Majalla" panose="02000000000000000000" pitchFamily="2" charset="-78"/>
                        </a:rPr>
                        <a:t>نوع الاستثمار</a:t>
                      </a:r>
                      <a:endParaRPr lang="en-US" sz="1600" dirty="0">
                        <a:latin typeface="Sakkal Majalla" panose="02000000000000000000" pitchFamily="2" charset="-78"/>
                        <a:cs typeface="Sakkal Majalla" panose="02000000000000000000" pitchFamily="2" charset="-78"/>
                      </a:endParaRPr>
                    </a:p>
                  </a:txBody>
                  <a:tcPr anchor="ctr">
                    <a:solidFill>
                      <a:srgbClr val="4495A2"/>
                    </a:solidFill>
                  </a:tcPr>
                </a:tc>
                <a:extLst>
                  <a:ext uri="{0D108BD9-81ED-4DB2-BD59-A6C34878D82A}">
                    <a16:rowId xmlns:a16="http://schemas.microsoft.com/office/drawing/2014/main" val="4205275882"/>
                  </a:ext>
                </a:extLst>
              </a:tr>
              <a:tr h="241783">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Change (%)</a:t>
                      </a: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2022</a:t>
                      </a: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2021</a:t>
                      </a: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Change (%)</a:t>
                      </a: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2022</a:t>
                      </a: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2021</a:t>
                      </a:r>
                    </a:p>
                  </a:txBody>
                  <a:tcPr anchor="ctr">
                    <a:solidFill>
                      <a:srgbClr val="F9D448"/>
                    </a:solidFill>
                  </a:tcPr>
                </a:tc>
                <a:tc>
                  <a:txBody>
                    <a:bodyPr/>
                    <a:lstStyle/>
                    <a:p>
                      <a:endParaRPr lang="en-US" dirty="0">
                        <a:latin typeface="Sakkal Majalla" panose="02000000000000000000" pitchFamily="2" charset="-78"/>
                        <a:cs typeface="Sakkal Majalla" panose="02000000000000000000" pitchFamily="2" charset="-78"/>
                      </a:endParaRPr>
                    </a:p>
                  </a:txBody>
                  <a:tcPr>
                    <a:solidFill>
                      <a:srgbClr val="F9D448"/>
                    </a:solidFill>
                  </a:tcPr>
                </a:tc>
                <a:extLst>
                  <a:ext uri="{0D108BD9-81ED-4DB2-BD59-A6C34878D82A}">
                    <a16:rowId xmlns:a16="http://schemas.microsoft.com/office/drawing/2014/main" val="3434657387"/>
                  </a:ext>
                </a:extLst>
              </a:tr>
              <a:tr h="241783">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-7.3%</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23,255.4</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25,096.0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123</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129</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أسهم</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861573818"/>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-46.2%</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19,551.9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34,403.6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-7.1%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13</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14</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أدوات دين</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2730423976"/>
                  </a:ext>
                </a:extLst>
              </a:tr>
              <a:tr h="241783">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-62.1%</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49,619.5</a:t>
                      </a:r>
                    </a:p>
                  </a:txBody>
                  <a:tcPr anchor="ctr">
                    <a:solidFill>
                      <a:schemeClr val="bg1"/>
                    </a:solidFill>
                  </a:tcPr>
                </a:tc>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130,888.5</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2.4%</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43</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42</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أسواق نقد</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3926566309"/>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-89.9%</a:t>
                      </a:r>
                    </a:p>
                  </a:txBody>
                  <a:tcPr anchor="ctr">
                    <a:solidFill>
                      <a:schemeClr val="bg1"/>
                    </a:solidFill>
                  </a:tcPr>
                </a:tc>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680.2</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6,708.9</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37.5%</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5</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8</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عقاري</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180466804"/>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11.4%</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2,846.9</a:t>
                      </a:r>
                    </a:p>
                  </a:txBody>
                  <a:tcPr anchor="ctr">
                    <a:solidFill>
                      <a:schemeClr val="bg1"/>
                    </a:solidFill>
                  </a:tcPr>
                </a:tc>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2,555.5</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9.1%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24</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22</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قابض</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3902275039"/>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متوازن</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962786028"/>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-5.0%</a:t>
                      </a:r>
                    </a:p>
                  </a:txBody>
                  <a:tcPr anchor="ctr">
                    <a:solidFill>
                      <a:schemeClr val="bg1"/>
                    </a:solidFill>
                  </a:tcPr>
                </a:tc>
                <a:tc>
                  <a:txBody>
                    <a:bodyPr/>
                    <a:lstStyle/>
                    <a:p>
                      <a:pPr algn="ctr"/>
                      <a:r>
                        <a:rPr lang="en-US" sz="1400" b="0" kern="1200">
                          <a:solidFill>
                            <a:schemeClr val="bg2">
                              <a:lumMod val="50000"/>
                            </a:schemeClr>
                          </a:solidFill>
                          <a:latin typeface="Sakkal Majalla" panose="02000000000000000000" pitchFamily="2" charset="-78"/>
                          <a:ea typeface="+mn-ea"/>
                          <a:cs typeface="Sakkal Majalla" panose="02000000000000000000" pitchFamily="2" charset="-78"/>
                        </a:rPr>
                        <a:t>1,519.1</a:t>
                      </a:r>
                      <a:endPar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1,598.6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16.7%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المؤشرات المتداولة</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2324756129"/>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14.5%</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25,198.2</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22,008.8</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5.9%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18</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17</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الاستثمار العقاري المتداول</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4189099585"/>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-12.3%</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3,434.0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3,913.6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18</a:t>
                      </a:r>
                    </a:p>
                  </a:txBody>
                  <a:tcPr anchor="ctr">
                    <a:solidFill>
                      <a:schemeClr val="bg1"/>
                    </a:solidFill>
                  </a:tcPr>
                </a:tc>
                <a:tc>
                  <a:txBody>
                    <a:bodyPr/>
                    <a:lstStyle/>
                    <a:p>
                      <a:pPr algn="r"/>
                      <a:r>
                        <a:rPr lang="ar-SA" sz="1400" b="1" dirty="0">
                          <a:solidFill>
                            <a:schemeClr val="bg2">
                              <a:lumMod val="50000"/>
                            </a:schemeClr>
                          </a:solidFill>
                          <a:latin typeface="Sakkal Majalla" panose="02000000000000000000" pitchFamily="2" charset="-78"/>
                          <a:cs typeface="Sakkal Majalla" panose="02000000000000000000" pitchFamily="2" charset="-78"/>
                        </a:rPr>
                        <a:t>أخرى</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357125361"/>
                  </a:ext>
                </a:extLst>
              </a:tr>
              <a:tr h="188862">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-44.5%</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126,105.0</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227,173.5</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-1.2%</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253</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256</a:t>
                      </a:r>
                    </a:p>
                  </a:txBody>
                  <a:tcPr anchor="ctr">
                    <a:solidFill>
                      <a:srgbClr val="7CA655"/>
                    </a:solidFill>
                  </a:tcPr>
                </a:tc>
                <a:tc>
                  <a:txBody>
                    <a:bodyPr/>
                    <a:lstStyle/>
                    <a:p>
                      <a:pPr algn="ctr"/>
                      <a:r>
                        <a:rPr lang="ar-SA" sz="1600" b="1" kern="1200" dirty="0">
                          <a:solidFill>
                            <a:schemeClr val="bg1"/>
                          </a:solidFill>
                          <a:latin typeface="Sakkal Majalla" panose="02000000000000000000" pitchFamily="2" charset="-78"/>
                          <a:ea typeface="+mn-ea"/>
                          <a:cs typeface="Sakkal Majalla" panose="02000000000000000000" pitchFamily="2" charset="-78"/>
                        </a:rPr>
                        <a:t>الإجمالي</a:t>
                      </a:r>
                      <a:endParaRPr lang="en-US" sz="1600" b="1" kern="1200" dirty="0">
                        <a:solidFill>
                          <a:schemeClr val="bg1"/>
                        </a:solidFill>
                        <a:latin typeface="Sakkal Majalla" panose="02000000000000000000" pitchFamily="2" charset="-78"/>
                        <a:ea typeface="+mn-ea"/>
                        <a:cs typeface="Sakkal Majalla" panose="02000000000000000000" pitchFamily="2" charset="-78"/>
                      </a:endParaRPr>
                    </a:p>
                  </a:txBody>
                  <a:tcPr anchor="ctr">
                    <a:solidFill>
                      <a:srgbClr val="7CA655"/>
                    </a:solidFill>
                  </a:tcPr>
                </a:tc>
                <a:extLst>
                  <a:ext uri="{0D108BD9-81ED-4DB2-BD59-A6C34878D82A}">
                    <a16:rowId xmlns:a16="http://schemas.microsoft.com/office/drawing/2014/main" val="1480588461"/>
                  </a:ext>
                </a:extLst>
              </a:tr>
            </a:tbl>
          </a:graphicData>
        </a:graphic>
      </p:graphicFrame>
      <p:sp>
        <p:nvSpPr>
          <p:cNvPr id="11" name="Google Shape;605;p19">
            <a:extLst>
              <a:ext uri="{FF2B5EF4-FFF2-40B4-BE49-F238E27FC236}">
                <a16:creationId xmlns:a16="http://schemas.microsoft.com/office/drawing/2014/main" id="{CA11B485-9A84-8C11-E174-BB49D30BB68F}"/>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11</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241070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cs typeface="Sakkal Majalla"/>
                <a:sym typeface="Sakkal Majalla"/>
              </a:rPr>
              <a:t>مؤشرات الصناديق الاستثمارية الخاصة حسب نوع الاستثمار</a:t>
            </a:r>
            <a:endParaRPr lang="ar-SA" sz="2800" dirty="0"/>
          </a:p>
        </p:txBody>
      </p:sp>
      <p:graphicFrame>
        <p:nvGraphicFramePr>
          <p:cNvPr id="2" name="Table 10">
            <a:extLst>
              <a:ext uri="{FF2B5EF4-FFF2-40B4-BE49-F238E27FC236}">
                <a16:creationId xmlns:a16="http://schemas.microsoft.com/office/drawing/2014/main" id="{94869264-AA98-5788-BFAA-FD7A539BE376}"/>
              </a:ext>
            </a:extLst>
          </p:cNvPr>
          <p:cNvGraphicFramePr>
            <a:graphicFrameLocks noGrp="1"/>
          </p:cNvGraphicFramePr>
          <p:nvPr>
            <p:extLst>
              <p:ext uri="{D42A27DB-BD31-4B8C-83A1-F6EECF244321}">
                <p14:modId xmlns:p14="http://schemas.microsoft.com/office/powerpoint/2010/main" val="1471875102"/>
              </p:ext>
            </p:extLst>
          </p:nvPr>
        </p:nvGraphicFramePr>
        <p:xfrm>
          <a:off x="1214438" y="1731645"/>
          <a:ext cx="9763125" cy="466344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2900590249"/>
                    </a:ext>
                  </a:extLst>
                </a:gridCol>
                <a:gridCol w="1181100">
                  <a:extLst>
                    <a:ext uri="{9D8B030D-6E8A-4147-A177-3AD203B41FA5}">
                      <a16:colId xmlns:a16="http://schemas.microsoft.com/office/drawing/2014/main" val="2127269977"/>
                    </a:ext>
                  </a:extLst>
                </a:gridCol>
                <a:gridCol w="1476375">
                  <a:extLst>
                    <a:ext uri="{9D8B030D-6E8A-4147-A177-3AD203B41FA5}">
                      <a16:colId xmlns:a16="http://schemas.microsoft.com/office/drawing/2014/main" val="838289919"/>
                    </a:ext>
                  </a:extLst>
                </a:gridCol>
                <a:gridCol w="1266825">
                  <a:extLst>
                    <a:ext uri="{9D8B030D-6E8A-4147-A177-3AD203B41FA5}">
                      <a16:colId xmlns:a16="http://schemas.microsoft.com/office/drawing/2014/main" val="4012039095"/>
                    </a:ext>
                  </a:extLst>
                </a:gridCol>
                <a:gridCol w="1038225">
                  <a:extLst>
                    <a:ext uri="{9D8B030D-6E8A-4147-A177-3AD203B41FA5}">
                      <a16:colId xmlns:a16="http://schemas.microsoft.com/office/drawing/2014/main" val="208101862"/>
                    </a:ext>
                  </a:extLst>
                </a:gridCol>
                <a:gridCol w="1104900">
                  <a:extLst>
                    <a:ext uri="{9D8B030D-6E8A-4147-A177-3AD203B41FA5}">
                      <a16:colId xmlns:a16="http://schemas.microsoft.com/office/drawing/2014/main" val="2300954209"/>
                    </a:ext>
                  </a:extLst>
                </a:gridCol>
                <a:gridCol w="2457450">
                  <a:extLst>
                    <a:ext uri="{9D8B030D-6E8A-4147-A177-3AD203B41FA5}">
                      <a16:colId xmlns:a16="http://schemas.microsoft.com/office/drawing/2014/main" val="2047011801"/>
                    </a:ext>
                  </a:extLst>
                </a:gridCol>
              </a:tblGrid>
              <a:tr h="261184">
                <a:tc gridSpan="3">
                  <a:txBody>
                    <a:bodyPr/>
                    <a:lstStyle/>
                    <a:p>
                      <a:pPr algn="ctr"/>
                      <a:r>
                        <a:rPr lang="ar-SA" sz="1600">
                          <a:latin typeface="Sakkal Majalla" panose="02000000000000000000" pitchFamily="2" charset="-78"/>
                          <a:cs typeface="Sakkal Majalla" panose="02000000000000000000" pitchFamily="2" charset="-78"/>
                        </a:rPr>
                        <a:t>قيم الأصول (مليون ريال)</a:t>
                      </a:r>
                      <a:endParaRPr lang="en-US" sz="1600" dirty="0">
                        <a:latin typeface="Sakkal Majalla" panose="02000000000000000000" pitchFamily="2" charset="-78"/>
                        <a:cs typeface="Sakkal Majalla" panose="02000000000000000000" pitchFamily="2" charset="-78"/>
                      </a:endParaRPr>
                    </a:p>
                  </a:txBody>
                  <a:tcPr anchor="ctr">
                    <a:solidFill>
                      <a:srgbClr val="4495A2"/>
                    </a:solidFill>
                  </a:tcPr>
                </a:tc>
                <a:tc hMerge="1">
                  <a:txBody>
                    <a:bodyPr/>
                    <a:lstStyle/>
                    <a:p>
                      <a:endParaRPr lang="en-US" dirty="0"/>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600">
                          <a:latin typeface="Sakkal Majalla" panose="02000000000000000000" pitchFamily="2" charset="-78"/>
                          <a:cs typeface="Sakkal Majalla" panose="02000000000000000000" pitchFamily="2" charset="-78"/>
                        </a:rPr>
                        <a:t>عدد الصناديق </a:t>
                      </a:r>
                      <a:endParaRPr lang="en-US" sz="1600" dirty="0">
                        <a:latin typeface="Sakkal Majalla" panose="02000000000000000000" pitchFamily="2" charset="-78"/>
                        <a:cs typeface="Sakkal Majalla" panose="02000000000000000000" pitchFamily="2" charset="-78"/>
                      </a:endParaRPr>
                    </a:p>
                  </a:txBody>
                  <a:tcPr anchor="ctr">
                    <a:solidFill>
                      <a:srgbClr val="4495A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tc>
                  <a:txBody>
                    <a:bodyPr/>
                    <a:lstStyle/>
                    <a:p>
                      <a:pPr algn="ctr"/>
                      <a:r>
                        <a:rPr lang="ar-SA" sz="1600" dirty="0">
                          <a:latin typeface="Sakkal Majalla" panose="02000000000000000000" pitchFamily="2" charset="-78"/>
                          <a:cs typeface="Sakkal Majalla" panose="02000000000000000000" pitchFamily="2" charset="-78"/>
                        </a:rPr>
                        <a:t>نوع الاستثمار</a:t>
                      </a:r>
                      <a:endParaRPr lang="en-US" sz="1600" dirty="0">
                        <a:latin typeface="Sakkal Majalla" panose="02000000000000000000" pitchFamily="2" charset="-78"/>
                        <a:cs typeface="Sakkal Majalla" panose="02000000000000000000" pitchFamily="2" charset="-78"/>
                      </a:endParaRPr>
                    </a:p>
                  </a:txBody>
                  <a:tcPr anchor="ctr">
                    <a:solidFill>
                      <a:srgbClr val="4495A2"/>
                    </a:solidFill>
                  </a:tcPr>
                </a:tc>
                <a:extLst>
                  <a:ext uri="{0D108BD9-81ED-4DB2-BD59-A6C34878D82A}">
                    <a16:rowId xmlns:a16="http://schemas.microsoft.com/office/drawing/2014/main" val="4205275882"/>
                  </a:ext>
                </a:extLst>
              </a:tr>
              <a:tr h="241783">
                <a:tc>
                  <a:txBody>
                    <a:bodyPr/>
                    <a:lstStyle/>
                    <a:p>
                      <a:pPr algn="ctr"/>
                      <a:r>
                        <a:rPr lang="en-US" sz="1600" b="1">
                          <a:solidFill>
                            <a:schemeClr val="bg1"/>
                          </a:solidFill>
                          <a:latin typeface="Sakkal Majalla" panose="02000000000000000000" pitchFamily="2" charset="-78"/>
                          <a:cs typeface="Sakkal Majalla" panose="02000000000000000000" pitchFamily="2" charset="-78"/>
                        </a:rPr>
                        <a:t>Change (%)</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solidFill>
                      <a:srgbClr val="F9D448"/>
                    </a:solidFill>
                  </a:tcPr>
                </a:tc>
                <a:tc>
                  <a:txBody>
                    <a:bodyPr/>
                    <a:lstStyle/>
                    <a:p>
                      <a:pPr algn="ctr"/>
                      <a:r>
                        <a:rPr lang="en-US" sz="1600" b="1">
                          <a:solidFill>
                            <a:schemeClr val="bg1"/>
                          </a:solidFill>
                          <a:latin typeface="Sakkal Majalla" panose="02000000000000000000" pitchFamily="2" charset="-78"/>
                          <a:cs typeface="Sakkal Majalla" panose="02000000000000000000" pitchFamily="2" charset="-78"/>
                        </a:rPr>
                        <a:t>2022</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solidFill>
                      <a:srgbClr val="F9D448"/>
                    </a:solidFill>
                  </a:tcPr>
                </a:tc>
                <a:tc>
                  <a:txBody>
                    <a:bodyPr/>
                    <a:lstStyle/>
                    <a:p>
                      <a:pPr algn="ctr"/>
                      <a:r>
                        <a:rPr lang="en-US" sz="1600" b="1">
                          <a:solidFill>
                            <a:schemeClr val="bg1"/>
                          </a:solidFill>
                          <a:latin typeface="Sakkal Majalla" panose="02000000000000000000" pitchFamily="2" charset="-78"/>
                          <a:cs typeface="Sakkal Majalla" panose="02000000000000000000" pitchFamily="2" charset="-78"/>
                        </a:rPr>
                        <a:t>2021</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solidFill>
                      <a:srgbClr val="F9D448"/>
                    </a:solidFill>
                  </a:tcPr>
                </a:tc>
                <a:tc>
                  <a:txBody>
                    <a:bodyPr/>
                    <a:lstStyle/>
                    <a:p>
                      <a:pPr algn="ctr"/>
                      <a:r>
                        <a:rPr lang="en-US" sz="1600" b="1">
                          <a:solidFill>
                            <a:schemeClr val="bg1"/>
                          </a:solidFill>
                          <a:latin typeface="Sakkal Majalla" panose="02000000000000000000" pitchFamily="2" charset="-78"/>
                          <a:cs typeface="Sakkal Majalla" panose="02000000000000000000" pitchFamily="2" charset="-78"/>
                        </a:rPr>
                        <a:t>Change (%)</a:t>
                      </a:r>
                      <a:endParaRPr lang="en-US" sz="1600" b="1" dirty="0">
                        <a:solidFill>
                          <a:schemeClr val="bg1"/>
                        </a:solidFill>
                        <a:latin typeface="Sakkal Majalla" panose="02000000000000000000" pitchFamily="2" charset="-78"/>
                        <a:cs typeface="Sakkal Majalla" panose="02000000000000000000" pitchFamily="2" charset="-78"/>
                      </a:endParaRP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2022</a:t>
                      </a:r>
                    </a:p>
                  </a:txBody>
                  <a:tcPr anchor="ctr">
                    <a:solidFill>
                      <a:srgbClr val="F9D448"/>
                    </a:solidFill>
                  </a:tcPr>
                </a:tc>
                <a:tc>
                  <a:txBody>
                    <a:bodyPr/>
                    <a:lstStyle/>
                    <a:p>
                      <a:pPr algn="ctr"/>
                      <a:r>
                        <a:rPr lang="en-US" sz="1600" b="1" dirty="0">
                          <a:solidFill>
                            <a:schemeClr val="bg1"/>
                          </a:solidFill>
                          <a:latin typeface="Sakkal Majalla" panose="02000000000000000000" pitchFamily="2" charset="-78"/>
                          <a:cs typeface="Sakkal Majalla" panose="02000000000000000000" pitchFamily="2" charset="-78"/>
                        </a:rPr>
                        <a:t>2021</a:t>
                      </a:r>
                    </a:p>
                  </a:txBody>
                  <a:tcPr anchor="ctr">
                    <a:solidFill>
                      <a:srgbClr val="F9D448"/>
                    </a:solidFill>
                  </a:tcPr>
                </a:tc>
                <a:tc>
                  <a:txBody>
                    <a:bodyPr/>
                    <a:lstStyle/>
                    <a:p>
                      <a:endParaRPr lang="en-US" dirty="0">
                        <a:latin typeface="Sakkal Majalla" panose="02000000000000000000" pitchFamily="2" charset="-78"/>
                        <a:cs typeface="Sakkal Majalla" panose="02000000000000000000" pitchFamily="2" charset="-78"/>
                      </a:endParaRPr>
                    </a:p>
                  </a:txBody>
                  <a:tcPr>
                    <a:solidFill>
                      <a:srgbClr val="F9D448"/>
                    </a:solidFill>
                  </a:tcPr>
                </a:tc>
                <a:extLst>
                  <a:ext uri="{0D108BD9-81ED-4DB2-BD59-A6C34878D82A}">
                    <a16:rowId xmlns:a16="http://schemas.microsoft.com/office/drawing/2014/main" val="3434657387"/>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11.5%</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178,592.2</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160,141.0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38.8%</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168</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121</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أسهم</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861573818"/>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52.1%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19,463.9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12,793.5</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6.4%</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110</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أسهم ملكية خاصة</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2730423976"/>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1,431.9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رأس مال جريء</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3926566309"/>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11,816.8</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11,411.1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31.3%</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16</a:t>
                      </a:r>
                    </a:p>
                  </a:txBody>
                  <a:tcPr anchor="ctr">
                    <a:solidFill>
                      <a:schemeClr val="bg1"/>
                    </a:solidFill>
                  </a:tcPr>
                </a:tc>
                <a:tc>
                  <a:txBody>
                    <a:bodyPr/>
                    <a:lstStyle/>
                    <a:p>
                      <a:pPr algn="r"/>
                      <a:r>
                        <a:rPr lang="ar-SA" sz="1400" b="1" kern="1200">
                          <a:solidFill>
                            <a:schemeClr val="bg2">
                              <a:lumMod val="50000"/>
                            </a:schemeClr>
                          </a:solidFill>
                          <a:latin typeface="Sakkal Majalla" panose="02000000000000000000" pitchFamily="2" charset="-78"/>
                          <a:ea typeface="+mn-ea"/>
                          <a:cs typeface="Sakkal Majalla" panose="02000000000000000000" pitchFamily="2" charset="-78"/>
                        </a:rPr>
                        <a:t>أدوات دين</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180466804"/>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-6.4%</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2,356.9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2,517.6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a:t>
                      </a:r>
                    </a:p>
                  </a:txBody>
                  <a:tcPr anchor="ctr">
                    <a:solidFill>
                      <a:schemeClr val="bg1"/>
                    </a:solidFill>
                  </a:tcPr>
                </a:tc>
                <a:tc>
                  <a:txBody>
                    <a:bodyPr/>
                    <a:lstStyle/>
                    <a:p>
                      <a:pPr algn="r"/>
                      <a:r>
                        <a:rPr lang="ar-SA" sz="1400" b="1" kern="1200">
                          <a:solidFill>
                            <a:schemeClr val="bg2">
                              <a:lumMod val="50000"/>
                            </a:schemeClr>
                          </a:solidFill>
                          <a:latin typeface="Sakkal Majalla" panose="02000000000000000000" pitchFamily="2" charset="-78"/>
                          <a:ea typeface="+mn-ea"/>
                          <a:cs typeface="Sakkal Majalla" panose="02000000000000000000" pitchFamily="2" charset="-78"/>
                        </a:rPr>
                        <a:t>أسواق نقد</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3902275039"/>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28.1%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122,977.0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96,007.0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57.6%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249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158</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عقاري</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962786028"/>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سلع</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2324756129"/>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13.9%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13,708.0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12,039.7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21.1%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86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71</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متعدد الأصول</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4189099585"/>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-100.0%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353.9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-100.0%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تحوط ومشتقات مالية</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357125361"/>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-0.2%</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404.9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405.7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400.0%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5</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مغذي</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1836845403"/>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63.1 %</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1,296.1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794.6</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66.7 %</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10</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a:t>
                      </a:r>
                    </a:p>
                  </a:txBody>
                  <a:tcPr anchor="ctr">
                    <a:solidFill>
                      <a:schemeClr val="bg1"/>
                    </a:solidFill>
                  </a:tcPr>
                </a:tc>
                <a:tc>
                  <a:txBody>
                    <a:bodyPr/>
                    <a:lstStyle/>
                    <a:p>
                      <a:pPr algn="r"/>
                      <a:r>
                        <a:rPr lang="ar-SA" sz="1400" b="1" dirty="0">
                          <a:solidFill>
                            <a:schemeClr val="bg2">
                              <a:lumMod val="50000"/>
                            </a:schemeClr>
                          </a:solidFill>
                          <a:latin typeface="Sakkal Majalla" panose="02000000000000000000" pitchFamily="2" charset="-78"/>
                          <a:cs typeface="Sakkal Majalla" panose="02000000000000000000" pitchFamily="2" charset="-78"/>
                        </a:rPr>
                        <a:t>تمويلي</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3360941333"/>
                  </a:ext>
                </a:extLst>
              </a:tr>
              <a:tr h="241783">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28.9</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27.8</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-66.7%</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1</a:t>
                      </a:r>
                    </a:p>
                  </a:txBody>
                  <a:tcPr anchor="ctr">
                    <a:solidFill>
                      <a:schemeClr val="bg1"/>
                    </a:solidFill>
                  </a:tcPr>
                </a:tc>
                <a:tc>
                  <a:txBody>
                    <a:bodyPr/>
                    <a:lstStyle/>
                    <a:p>
                      <a:pPr algn="ctr"/>
                      <a:r>
                        <a:rPr lang="en-US" sz="1400" b="0" kern="1200" dirty="0">
                          <a:solidFill>
                            <a:schemeClr val="bg2">
                              <a:lumMod val="50000"/>
                            </a:schemeClr>
                          </a:solidFill>
                          <a:latin typeface="Sakkal Majalla" panose="02000000000000000000" pitchFamily="2" charset="-78"/>
                          <a:ea typeface="+mn-ea"/>
                          <a:cs typeface="Sakkal Majalla" panose="02000000000000000000" pitchFamily="2" charset="-78"/>
                        </a:rPr>
                        <a:t>3</a:t>
                      </a:r>
                    </a:p>
                  </a:txBody>
                  <a:tcPr anchor="ctr">
                    <a:solidFill>
                      <a:schemeClr val="bg1"/>
                    </a:solidFill>
                  </a:tcPr>
                </a:tc>
                <a:tc>
                  <a:txBody>
                    <a:bodyPr/>
                    <a:lstStyle/>
                    <a:p>
                      <a:pPr algn="r"/>
                      <a:r>
                        <a:rPr lang="ar-SA" sz="1400" b="1" kern="1200" dirty="0">
                          <a:solidFill>
                            <a:schemeClr val="bg2">
                              <a:lumMod val="50000"/>
                            </a:schemeClr>
                          </a:solidFill>
                          <a:latin typeface="Sakkal Majalla" panose="02000000000000000000" pitchFamily="2" charset="-78"/>
                          <a:ea typeface="+mn-ea"/>
                          <a:cs typeface="Sakkal Majalla" panose="02000000000000000000" pitchFamily="2" charset="-78"/>
                        </a:rPr>
                        <a:t>وقفي</a:t>
                      </a:r>
                      <a:endParaRPr lang="en-US" sz="1400" b="1" kern="1200" dirty="0">
                        <a:solidFill>
                          <a:schemeClr val="bg2">
                            <a:lumMod val="50000"/>
                          </a:schemeClr>
                        </a:solidFill>
                        <a:latin typeface="Sakkal Majalla" panose="02000000000000000000" pitchFamily="2" charset="-78"/>
                        <a:ea typeface="+mn-ea"/>
                        <a:cs typeface="Sakkal Majalla" panose="02000000000000000000" pitchFamily="2" charset="-78"/>
                      </a:endParaRPr>
                    </a:p>
                  </a:txBody>
                  <a:tcPr anchor="ctr">
                    <a:solidFill>
                      <a:schemeClr val="bg1"/>
                    </a:solidFill>
                  </a:tcPr>
                </a:tc>
                <a:extLst>
                  <a:ext uri="{0D108BD9-81ED-4DB2-BD59-A6C34878D82A}">
                    <a16:rowId xmlns:a16="http://schemas.microsoft.com/office/drawing/2014/main" val="4111968689"/>
                  </a:ext>
                </a:extLst>
              </a:tr>
              <a:tr h="188862">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18.7%</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352,076.6</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296,491.9</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38.6%</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686</a:t>
                      </a:r>
                    </a:p>
                  </a:txBody>
                  <a:tcPr anchor="ctr">
                    <a:solidFill>
                      <a:srgbClr val="7CA655"/>
                    </a:solidFill>
                  </a:tcPr>
                </a:tc>
                <a:tc>
                  <a:txBody>
                    <a:bodyPr/>
                    <a:lstStyle/>
                    <a:p>
                      <a:pPr algn="ctr"/>
                      <a:r>
                        <a:rPr lang="en-US" sz="1400" b="1" kern="1200" dirty="0">
                          <a:solidFill>
                            <a:schemeClr val="bg1"/>
                          </a:solidFill>
                          <a:latin typeface="Sakkal Majalla" panose="02000000000000000000" pitchFamily="2" charset="-78"/>
                          <a:ea typeface="+mn-ea"/>
                          <a:cs typeface="Sakkal Majalla" panose="02000000000000000000" pitchFamily="2" charset="-78"/>
                        </a:rPr>
                        <a:t>495</a:t>
                      </a:r>
                    </a:p>
                  </a:txBody>
                  <a:tcPr anchor="ctr">
                    <a:solidFill>
                      <a:srgbClr val="7CA655"/>
                    </a:solidFill>
                  </a:tcPr>
                </a:tc>
                <a:tc>
                  <a:txBody>
                    <a:bodyPr/>
                    <a:lstStyle/>
                    <a:p>
                      <a:pPr algn="ctr"/>
                      <a:r>
                        <a:rPr lang="ar-SA" sz="1600" b="1" kern="1200" dirty="0">
                          <a:solidFill>
                            <a:schemeClr val="bg1"/>
                          </a:solidFill>
                          <a:latin typeface="Sakkal Majalla" panose="02000000000000000000" pitchFamily="2" charset="-78"/>
                          <a:ea typeface="+mn-ea"/>
                          <a:cs typeface="Sakkal Majalla" panose="02000000000000000000" pitchFamily="2" charset="-78"/>
                        </a:rPr>
                        <a:t>الإجمالي</a:t>
                      </a:r>
                      <a:endParaRPr lang="en-US" sz="1600" b="1" kern="1200" dirty="0">
                        <a:solidFill>
                          <a:schemeClr val="bg1"/>
                        </a:solidFill>
                        <a:latin typeface="Sakkal Majalla" panose="02000000000000000000" pitchFamily="2" charset="-78"/>
                        <a:ea typeface="+mn-ea"/>
                        <a:cs typeface="Sakkal Majalla" panose="02000000000000000000" pitchFamily="2" charset="-78"/>
                      </a:endParaRPr>
                    </a:p>
                  </a:txBody>
                  <a:tcPr anchor="ctr">
                    <a:solidFill>
                      <a:srgbClr val="7CA655"/>
                    </a:solidFill>
                  </a:tcPr>
                </a:tc>
                <a:extLst>
                  <a:ext uri="{0D108BD9-81ED-4DB2-BD59-A6C34878D82A}">
                    <a16:rowId xmlns:a16="http://schemas.microsoft.com/office/drawing/2014/main" val="1480588461"/>
                  </a:ext>
                </a:extLst>
              </a:tr>
            </a:tbl>
          </a:graphicData>
        </a:graphic>
      </p:graphicFrame>
      <p:sp>
        <p:nvSpPr>
          <p:cNvPr id="3" name="TextBox 2">
            <a:extLst>
              <a:ext uri="{FF2B5EF4-FFF2-40B4-BE49-F238E27FC236}">
                <a16:creationId xmlns:a16="http://schemas.microsoft.com/office/drawing/2014/main" id="{AD111DF6-A5EF-E968-6870-E32A17DC51A4}"/>
              </a:ext>
            </a:extLst>
          </p:cNvPr>
          <p:cNvSpPr txBox="1"/>
          <p:nvPr/>
        </p:nvSpPr>
        <p:spPr>
          <a:xfrm>
            <a:off x="605245" y="1148068"/>
            <a:ext cx="10603531" cy="623248"/>
          </a:xfrm>
          <a:prstGeom prst="rect">
            <a:avLst/>
          </a:prstGeom>
          <a:noFill/>
        </p:spPr>
        <p:txBody>
          <a:bodyPr wrap="square" rtlCol="0">
            <a:spAutoFit/>
          </a:bodyPr>
          <a:lstStyle/>
          <a:p>
            <a:pPr algn="just" rtl="1">
              <a:lnSpc>
                <a:spcPct val="150000"/>
              </a:lnSpc>
            </a:pPr>
            <a:r>
              <a:rPr lang="ar-SA" sz="1200" dirty="0">
                <a:solidFill>
                  <a:schemeClr val="bg2">
                    <a:lumMod val="50000"/>
                  </a:schemeClr>
                </a:solidFill>
                <a:latin typeface="Sakkal Majalla" panose="02000000000000000000" pitchFamily="2" charset="-78"/>
                <a:cs typeface="Sakkal Majalla" panose="02000000000000000000" pitchFamily="2" charset="-78"/>
              </a:rPr>
              <a:t>بلغت قيم أصول صناديق الاستثمار الخاصة (التي طُرحت وحداتها طرحاً خاصاً) بنهاية عام 2022م ما نسبته 73.6% من إجمالي قيم أصول الصناديق، وارتفع إجمالي عدد المشتركين في صناديق الاستثمار الخاصة بنسبة 237.8% ليصل عددهم إلى 24,286 مشتركاً.</a:t>
            </a:r>
            <a:endParaRPr lang="en-GB"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5" name="Google Shape;605;p19">
            <a:extLst>
              <a:ext uri="{FF2B5EF4-FFF2-40B4-BE49-F238E27FC236}">
                <a16:creationId xmlns:a16="http://schemas.microsoft.com/office/drawing/2014/main" id="{6C9F41F5-7648-D3D0-CE64-F15B7DBC28DE}"/>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12</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256766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cs typeface="Sakkal Majalla"/>
                <a:sym typeface="Sakkal Majalla"/>
              </a:rPr>
              <a:t>الصناديق الاستثمارية &amp; المحافظ الاستثمارية</a:t>
            </a:r>
            <a:endParaRPr lang="ar-SA" sz="2800" dirty="0"/>
          </a:p>
        </p:txBody>
      </p:sp>
      <p:graphicFrame>
        <p:nvGraphicFramePr>
          <p:cNvPr id="2" name="Table 1">
            <a:extLst>
              <a:ext uri="{FF2B5EF4-FFF2-40B4-BE49-F238E27FC236}">
                <a16:creationId xmlns:a16="http://schemas.microsoft.com/office/drawing/2014/main" id="{E3E4CEF7-C26F-EF5B-1B30-C87A9E66BAEE}"/>
              </a:ext>
            </a:extLst>
          </p:cNvPr>
          <p:cNvGraphicFramePr>
            <a:graphicFrameLocks noGrp="1"/>
          </p:cNvGraphicFramePr>
          <p:nvPr>
            <p:extLst>
              <p:ext uri="{D42A27DB-BD31-4B8C-83A1-F6EECF244321}">
                <p14:modId xmlns:p14="http://schemas.microsoft.com/office/powerpoint/2010/main" val="4262541431"/>
              </p:ext>
            </p:extLst>
          </p:nvPr>
        </p:nvGraphicFramePr>
        <p:xfrm>
          <a:off x="2230783" y="1766587"/>
          <a:ext cx="8128000" cy="1788160"/>
        </p:xfrm>
        <a:graphic>
          <a:graphicData uri="http://schemas.openxmlformats.org/drawingml/2006/table">
            <a:tbl>
              <a:tblPr firstRow="1" bandRow="1">
                <a:tableStyleId>{36A3C686-50F2-44FB-A079-F368EE3D86CE}</a:tableStyleId>
              </a:tblPr>
              <a:tblGrid>
                <a:gridCol w="4064000">
                  <a:extLst>
                    <a:ext uri="{9D8B030D-6E8A-4147-A177-3AD203B41FA5}">
                      <a16:colId xmlns:a16="http://schemas.microsoft.com/office/drawing/2014/main" val="465075760"/>
                    </a:ext>
                  </a:extLst>
                </a:gridCol>
                <a:gridCol w="4064000">
                  <a:extLst>
                    <a:ext uri="{9D8B030D-6E8A-4147-A177-3AD203B41FA5}">
                      <a16:colId xmlns:a16="http://schemas.microsoft.com/office/drawing/2014/main" val="4044947994"/>
                    </a:ext>
                  </a:extLst>
                </a:gridCol>
              </a:tblGrid>
              <a:tr h="370840">
                <a:tc>
                  <a:txBody>
                    <a:bodyPr/>
                    <a:lstStyle/>
                    <a:p>
                      <a:pPr algn="ctr" rtl="1"/>
                      <a:r>
                        <a:rPr lang="ar-SA" dirty="0">
                          <a:latin typeface="Sakkal Majalla" panose="02000000000000000000" pitchFamily="2" charset="-78"/>
                          <a:cs typeface="Sakkal Majalla" panose="02000000000000000000" pitchFamily="2" charset="-78"/>
                        </a:rPr>
                        <a:t>المحافظ الاستثمارية</a:t>
                      </a:r>
                      <a:endParaRPr lang="en-US" dirty="0">
                        <a:latin typeface="Sakkal Majalla" panose="02000000000000000000" pitchFamily="2" charset="-78"/>
                        <a:cs typeface="Sakkal Majalla" panose="02000000000000000000" pitchFamily="2" charset="-78"/>
                      </a:endParaRPr>
                    </a:p>
                  </a:txBody>
                  <a:tcPr anchor="ctr">
                    <a:solidFill>
                      <a:srgbClr val="4495A2"/>
                    </a:solidFill>
                  </a:tcPr>
                </a:tc>
                <a:tc>
                  <a:txBody>
                    <a:bodyPr/>
                    <a:lstStyle/>
                    <a:p>
                      <a:pPr algn="ctr" rtl="1"/>
                      <a:r>
                        <a:rPr lang="ar-SA" dirty="0">
                          <a:latin typeface="Sakkal Majalla" panose="02000000000000000000" pitchFamily="2" charset="-78"/>
                          <a:cs typeface="Sakkal Majalla" panose="02000000000000000000" pitchFamily="2" charset="-78"/>
                        </a:rPr>
                        <a:t>الصناديق الاستثمارية</a:t>
                      </a:r>
                      <a:endParaRPr lang="en-US" dirty="0">
                        <a:latin typeface="Sakkal Majalla" panose="02000000000000000000" pitchFamily="2" charset="-78"/>
                        <a:cs typeface="Sakkal Majalla" panose="02000000000000000000" pitchFamily="2" charset="-78"/>
                      </a:endParaRPr>
                    </a:p>
                  </a:txBody>
                  <a:tcPr anchor="ctr">
                    <a:solidFill>
                      <a:srgbClr val="4495A2"/>
                    </a:solidFill>
                  </a:tcPr>
                </a:tc>
                <a:extLst>
                  <a:ext uri="{0D108BD9-81ED-4DB2-BD59-A6C34878D82A}">
                    <a16:rowId xmlns:a16="http://schemas.microsoft.com/office/drawing/2014/main" val="949318390"/>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مبالغ استثمارية لمستثمر واحد </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وجود مجموعة من المستثمرين</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1032091698"/>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تدار بواسطة المستثمر أو بواسطة مدير المحفظة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يدار بواسطة مدير الصندوق</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2184519219"/>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يملك مجموعة مختلفة من الأصول</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المستثمر يشتري وحدة استثمارية في الصندوق</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1691173955"/>
                  </a:ext>
                </a:extLst>
              </a:tr>
              <a:tr h="293353">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المستثمر يملك الأصول بشكل مباشر</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المستثمر يملك حصة مشاعة في الصندوق</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537862995"/>
                  </a:ext>
                </a:extLst>
              </a:tr>
            </a:tbl>
          </a:graphicData>
        </a:graphic>
      </p:graphicFrame>
      <p:sp>
        <p:nvSpPr>
          <p:cNvPr id="5" name="Google Shape;605;p19">
            <a:extLst>
              <a:ext uri="{FF2B5EF4-FFF2-40B4-BE49-F238E27FC236}">
                <a16:creationId xmlns:a16="http://schemas.microsoft.com/office/drawing/2014/main" id="{E03C618B-968A-FFCE-BA49-413B57A46257}"/>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13</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226550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cs typeface="Sakkal Majalla"/>
                <a:sym typeface="Sakkal Majalla"/>
              </a:rPr>
              <a:t>السهم &amp; الوحدة الاستثمارية</a:t>
            </a:r>
            <a:endParaRPr lang="ar-SA" sz="2800" dirty="0"/>
          </a:p>
        </p:txBody>
      </p:sp>
      <p:graphicFrame>
        <p:nvGraphicFramePr>
          <p:cNvPr id="2" name="Table 1">
            <a:extLst>
              <a:ext uri="{FF2B5EF4-FFF2-40B4-BE49-F238E27FC236}">
                <a16:creationId xmlns:a16="http://schemas.microsoft.com/office/drawing/2014/main" id="{E3E4CEF7-C26F-EF5B-1B30-C87A9E66BAEE}"/>
              </a:ext>
            </a:extLst>
          </p:cNvPr>
          <p:cNvGraphicFramePr>
            <a:graphicFrameLocks noGrp="1"/>
          </p:cNvGraphicFramePr>
          <p:nvPr>
            <p:extLst>
              <p:ext uri="{D42A27DB-BD31-4B8C-83A1-F6EECF244321}">
                <p14:modId xmlns:p14="http://schemas.microsoft.com/office/powerpoint/2010/main" val="3506682404"/>
              </p:ext>
            </p:extLst>
          </p:nvPr>
        </p:nvGraphicFramePr>
        <p:xfrm>
          <a:off x="2230783" y="1766587"/>
          <a:ext cx="8128000" cy="1854200"/>
        </p:xfrm>
        <a:graphic>
          <a:graphicData uri="http://schemas.openxmlformats.org/drawingml/2006/table">
            <a:tbl>
              <a:tblPr firstRow="1" bandRow="1">
                <a:tableStyleId>{36A3C686-50F2-44FB-A079-F368EE3D86CE}</a:tableStyleId>
              </a:tblPr>
              <a:tblGrid>
                <a:gridCol w="4064000">
                  <a:extLst>
                    <a:ext uri="{9D8B030D-6E8A-4147-A177-3AD203B41FA5}">
                      <a16:colId xmlns:a16="http://schemas.microsoft.com/office/drawing/2014/main" val="465075760"/>
                    </a:ext>
                  </a:extLst>
                </a:gridCol>
                <a:gridCol w="4064000">
                  <a:extLst>
                    <a:ext uri="{9D8B030D-6E8A-4147-A177-3AD203B41FA5}">
                      <a16:colId xmlns:a16="http://schemas.microsoft.com/office/drawing/2014/main" val="4044947994"/>
                    </a:ext>
                  </a:extLst>
                </a:gridCol>
              </a:tblGrid>
              <a:tr h="370840">
                <a:tc>
                  <a:txBody>
                    <a:bodyPr/>
                    <a:lstStyle/>
                    <a:p>
                      <a:pPr algn="ctr" rtl="1"/>
                      <a:r>
                        <a:rPr lang="ar-SA" dirty="0">
                          <a:latin typeface="Sakkal Majalla" panose="02000000000000000000" pitchFamily="2" charset="-78"/>
                          <a:cs typeface="Sakkal Majalla" panose="02000000000000000000" pitchFamily="2" charset="-78"/>
                        </a:rPr>
                        <a:t>الوحدة الاستثمارية</a:t>
                      </a:r>
                      <a:endParaRPr lang="en-US" dirty="0">
                        <a:latin typeface="Sakkal Majalla" panose="02000000000000000000" pitchFamily="2" charset="-78"/>
                        <a:cs typeface="Sakkal Majalla" panose="02000000000000000000" pitchFamily="2" charset="-78"/>
                      </a:endParaRPr>
                    </a:p>
                  </a:txBody>
                  <a:tcPr anchor="ctr">
                    <a:solidFill>
                      <a:srgbClr val="4495A2"/>
                    </a:solidFill>
                  </a:tcPr>
                </a:tc>
                <a:tc>
                  <a:txBody>
                    <a:bodyPr/>
                    <a:lstStyle/>
                    <a:p>
                      <a:pPr algn="ctr" rtl="1"/>
                      <a:r>
                        <a:rPr lang="ar-SA" dirty="0">
                          <a:latin typeface="Sakkal Majalla" panose="02000000000000000000" pitchFamily="2" charset="-78"/>
                          <a:cs typeface="Sakkal Majalla" panose="02000000000000000000" pitchFamily="2" charset="-78"/>
                        </a:rPr>
                        <a:t>السهم</a:t>
                      </a:r>
                      <a:endParaRPr lang="en-US" dirty="0">
                        <a:latin typeface="Sakkal Majalla" panose="02000000000000000000" pitchFamily="2" charset="-78"/>
                        <a:cs typeface="Sakkal Majalla" panose="02000000000000000000" pitchFamily="2" charset="-78"/>
                      </a:endParaRPr>
                    </a:p>
                  </a:txBody>
                  <a:tcPr anchor="ctr">
                    <a:solidFill>
                      <a:srgbClr val="4495A2"/>
                    </a:solidFill>
                  </a:tcPr>
                </a:tc>
                <a:extLst>
                  <a:ext uri="{0D108BD9-81ED-4DB2-BD59-A6C34878D82A}">
                    <a16:rowId xmlns:a16="http://schemas.microsoft.com/office/drawing/2014/main" val="949318390"/>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ملكية في صندوق استثمارية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ملكية في شركة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1032091698"/>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يتم إصدار الوحدة من قبل مدير الصندوق</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يتم إصدار الأسهم من قبل الشركة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2184519219"/>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لا يملك حقوق للملاك في الشركات التي يستثمر فيها</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حقوق الملاك في الشركات</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1691173955"/>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ترتبط قيمة الوحدة بأداء المحفظة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قيمة السهم مرتبطة بأداء الشركة نفسها</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537862995"/>
                  </a:ext>
                </a:extLst>
              </a:tr>
            </a:tbl>
          </a:graphicData>
        </a:graphic>
      </p:graphicFrame>
      <p:sp>
        <p:nvSpPr>
          <p:cNvPr id="4" name="Google Shape;605;p19">
            <a:extLst>
              <a:ext uri="{FF2B5EF4-FFF2-40B4-BE49-F238E27FC236}">
                <a16:creationId xmlns:a16="http://schemas.microsoft.com/office/drawing/2014/main" id="{036D2F7C-1BC4-84C9-AA83-D964DF50673F}"/>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14</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207021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18"/>
          <p:cNvPicPr preferRelativeResize="0">
            <a:picLocks noGrp="1"/>
          </p:cNvPicPr>
          <p:nvPr>
            <p:ph type="pic" idx="2"/>
          </p:nvPr>
        </p:nvPicPr>
        <p:blipFill rotWithShape="1">
          <a:blip r:embed="rId3">
            <a:alphaModFix/>
          </a:blip>
          <a:srcRect t="7418" b="7409"/>
          <a:stretch/>
        </p:blipFill>
        <p:spPr>
          <a:xfrm>
            <a:off x="-6831" y="0"/>
            <a:ext cx="6096000" cy="6903085"/>
          </a:xfrm>
          <a:prstGeom prst="rect">
            <a:avLst/>
          </a:prstGeom>
          <a:noFill/>
          <a:ln>
            <a:noFill/>
          </a:ln>
        </p:spPr>
      </p:pic>
      <p:sp>
        <p:nvSpPr>
          <p:cNvPr id="583" name="Google Shape;583;p18"/>
          <p:cNvSpPr txBox="1">
            <a:spLocks noGrp="1"/>
          </p:cNvSpPr>
          <p:nvPr>
            <p:ph type="body" idx="1"/>
          </p:nvPr>
        </p:nvSpPr>
        <p:spPr>
          <a:xfrm>
            <a:off x="6389370" y="2139371"/>
            <a:ext cx="5551096" cy="2795100"/>
          </a:xfrm>
          <a:prstGeom prst="rect">
            <a:avLst/>
          </a:prstGeom>
          <a:noFill/>
          <a:ln>
            <a:noFill/>
          </a:ln>
        </p:spPr>
        <p:txBody>
          <a:bodyPr spcFirstLastPara="1" wrap="square" lIns="0" tIns="0" rIns="0" bIns="0" anchor="t" anchorCtr="0">
            <a:noAutofit/>
          </a:bodyPr>
          <a:lstStyle/>
          <a:p>
            <a:pPr marL="0" lvl="0" indent="0" algn="ctr" rtl="1">
              <a:lnSpc>
                <a:spcPct val="150000"/>
              </a:lnSpc>
              <a:spcBef>
                <a:spcPts val="0"/>
              </a:spcBef>
              <a:spcAft>
                <a:spcPts val="0"/>
              </a:spcAft>
              <a:buClr>
                <a:schemeClr val="dk1"/>
              </a:buClr>
              <a:buSzPts val="1600"/>
              <a:buNone/>
            </a:pPr>
            <a:r>
              <a:rPr lang="ar-SA" sz="1600" dirty="0">
                <a:solidFill>
                  <a:schemeClr val="bg2">
                    <a:lumMod val="50000"/>
                  </a:schemeClr>
                </a:solidFill>
                <a:latin typeface="Sakkal Majalla"/>
                <a:ea typeface="Sakkal Majalla"/>
                <a:cs typeface="Sakkal Majalla"/>
                <a:sym typeface="Sakkal Majalla"/>
              </a:rPr>
              <a:t>أطلقت الهيئة العامة للأوقاف بالتعاون مع هيئة السوق المالية مبادرتها التنموية المتمثلة في مشروع: </a:t>
            </a:r>
            <a:endParaRPr dirty="0">
              <a:solidFill>
                <a:schemeClr val="bg2">
                  <a:lumMod val="50000"/>
                </a:schemeClr>
              </a:solidFill>
            </a:endParaRPr>
          </a:p>
          <a:p>
            <a:pPr marL="0" lvl="0" indent="0" algn="ctr" rtl="1">
              <a:lnSpc>
                <a:spcPct val="150000"/>
              </a:lnSpc>
              <a:spcBef>
                <a:spcPts val="1000"/>
              </a:spcBef>
              <a:spcAft>
                <a:spcPts val="0"/>
              </a:spcAft>
              <a:buClr>
                <a:srgbClr val="7CA655"/>
              </a:buClr>
              <a:buSzPts val="1600"/>
              <a:buNone/>
            </a:pPr>
            <a:r>
              <a:rPr lang="ar-SA" b="1" dirty="0">
                <a:solidFill>
                  <a:srgbClr val="7CA655"/>
                </a:solidFill>
                <a:latin typeface="Sakkal Majalla"/>
                <a:ea typeface="Sakkal Majalla"/>
                <a:cs typeface="Sakkal Majalla"/>
                <a:sym typeface="Sakkal Majalla"/>
              </a:rPr>
              <a:t>الصناديق الاستثمارية الوقفية</a:t>
            </a:r>
            <a:endParaRPr dirty="0"/>
          </a:p>
          <a:p>
            <a:pPr marL="0" lvl="0" indent="0" algn="ctr" rtl="1">
              <a:lnSpc>
                <a:spcPct val="150000"/>
              </a:lnSpc>
              <a:spcBef>
                <a:spcPts val="1000"/>
              </a:spcBef>
              <a:spcAft>
                <a:spcPts val="0"/>
              </a:spcAft>
              <a:buClr>
                <a:schemeClr val="dk1"/>
              </a:buClr>
              <a:buSzPts val="1600"/>
              <a:buNone/>
            </a:pPr>
            <a:r>
              <a:rPr lang="ar-SA" sz="1600" dirty="0">
                <a:solidFill>
                  <a:schemeClr val="bg2">
                    <a:lumMod val="50000"/>
                  </a:schemeClr>
                </a:solidFill>
                <a:latin typeface="Sakkal Majalla"/>
                <a:ea typeface="Sakkal Majalla"/>
                <a:cs typeface="Sakkal Majalla"/>
                <a:sym typeface="Sakkal Majalla"/>
              </a:rPr>
              <a:t>حيث تهدف الصناديق إلى:</a:t>
            </a:r>
            <a:endParaRPr dirty="0">
              <a:solidFill>
                <a:schemeClr val="bg2">
                  <a:lumMod val="50000"/>
                </a:schemeClr>
              </a:solidFill>
            </a:endParaRPr>
          </a:p>
          <a:p>
            <a:pPr marL="0" lvl="0" indent="0" algn="ctr" rtl="1">
              <a:lnSpc>
                <a:spcPct val="150000"/>
              </a:lnSpc>
              <a:spcBef>
                <a:spcPts val="1000"/>
              </a:spcBef>
              <a:spcAft>
                <a:spcPts val="0"/>
              </a:spcAft>
              <a:buClr>
                <a:srgbClr val="17A470"/>
              </a:buClr>
              <a:buSzPts val="1600"/>
              <a:buNone/>
            </a:pPr>
            <a:r>
              <a:rPr lang="ar-SA" sz="1600" dirty="0">
                <a:solidFill>
                  <a:srgbClr val="17A470"/>
                </a:solidFill>
                <a:latin typeface="Sakkal Majalla"/>
                <a:ea typeface="Sakkal Majalla"/>
                <a:cs typeface="Sakkal Majalla"/>
                <a:sym typeface="Sakkal Majalla"/>
              </a:rPr>
              <a:t> </a:t>
            </a:r>
            <a:r>
              <a:rPr lang="ar-SA" sz="1600" dirty="0">
                <a:solidFill>
                  <a:srgbClr val="7CA655"/>
                </a:solidFill>
                <a:latin typeface="Sakkal Majalla"/>
                <a:ea typeface="Sakkal Majalla"/>
                <a:cs typeface="Sakkal Majalla"/>
                <a:sym typeface="Sakkal Majalla"/>
              </a:rPr>
              <a:t>الإسهام في تلبية الاحتياجات المجتمعية والتنموية، ورفع مساهمة القطاع غير الربحي في الناتج المحلي</a:t>
            </a:r>
            <a:endParaRPr dirty="0"/>
          </a:p>
        </p:txBody>
      </p:sp>
      <p:pic>
        <p:nvPicPr>
          <p:cNvPr id="586" name="Google Shape;586;p18"/>
          <p:cNvPicPr preferRelativeResize="0"/>
          <p:nvPr/>
        </p:nvPicPr>
        <p:blipFill rotWithShape="1">
          <a:blip r:embed="rId4">
            <a:alphaModFix/>
          </a:blip>
          <a:srcRect t="41434" b="38161"/>
          <a:stretch/>
        </p:blipFill>
        <p:spPr>
          <a:xfrm>
            <a:off x="8390934" y="4650463"/>
            <a:ext cx="2566960" cy="523782"/>
          </a:xfrm>
          <a:prstGeom prst="rect">
            <a:avLst/>
          </a:prstGeom>
          <a:noFill/>
          <a:ln>
            <a:noFill/>
          </a:ln>
        </p:spPr>
      </p:pic>
      <p:pic>
        <p:nvPicPr>
          <p:cNvPr id="587" name="Google Shape;587;p18"/>
          <p:cNvPicPr preferRelativeResize="0"/>
          <p:nvPr/>
        </p:nvPicPr>
        <p:blipFill rotWithShape="1">
          <a:blip r:embed="rId5">
            <a:alphaModFix/>
          </a:blip>
          <a:srcRect b="41911"/>
          <a:stretch/>
        </p:blipFill>
        <p:spPr>
          <a:xfrm>
            <a:off x="6858693" y="4650462"/>
            <a:ext cx="1062919" cy="5237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9"/>
          <p:cNvSpPr/>
          <p:nvPr/>
        </p:nvSpPr>
        <p:spPr>
          <a:xfrm rot="5400000">
            <a:off x="10962400" y="2208215"/>
            <a:ext cx="663444" cy="332014"/>
          </a:xfrm>
          <a:custGeom>
            <a:avLst/>
            <a:gdLst/>
            <a:ahLst/>
            <a:cxnLst/>
            <a:rect l="l" t="t" r="r" b="b"/>
            <a:pathLst>
              <a:path w="1183" h="592" extrusionOk="0">
                <a:moveTo>
                  <a:pt x="1183" y="0"/>
                </a:moveTo>
                <a:lnTo>
                  <a:pt x="0" y="0"/>
                </a:lnTo>
                <a:lnTo>
                  <a:pt x="591" y="591"/>
                </a:lnTo>
                <a:lnTo>
                  <a:pt x="1183" y="0"/>
                </a:lnTo>
                <a:close/>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593" name="Google Shape;593;p19"/>
          <p:cNvSpPr/>
          <p:nvPr/>
        </p:nvSpPr>
        <p:spPr>
          <a:xfrm>
            <a:off x="2989265" y="2913869"/>
            <a:ext cx="1371600" cy="1371600"/>
          </a:xfrm>
          <a:prstGeom prst="ellipse">
            <a:avLst/>
          </a:prstGeom>
          <a:solidFill>
            <a:schemeClr val="accent2">
              <a:alpha val="4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594" name="Google Shape;594;p19"/>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الصناديق الاستثمارية الوقفية</a:t>
            </a:r>
            <a:endParaRPr dirty="0"/>
          </a:p>
        </p:txBody>
      </p:sp>
      <p:sp>
        <p:nvSpPr>
          <p:cNvPr id="596" name="Google Shape;596;p19"/>
          <p:cNvSpPr txBox="1"/>
          <p:nvPr/>
        </p:nvSpPr>
        <p:spPr>
          <a:xfrm>
            <a:off x="5830644" y="2618505"/>
            <a:ext cx="5378100" cy="746318"/>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700" baseline="30000" dirty="0">
                <a:solidFill>
                  <a:schemeClr val="bg2">
                    <a:lumMod val="50000"/>
                  </a:schemeClr>
                </a:solidFill>
                <a:latin typeface="Sakkal Majalla"/>
                <a:ea typeface="Sakkal Majalla"/>
                <a:cs typeface="Sakkal Majalla"/>
                <a:sym typeface="Sakkal Majalla"/>
              </a:rPr>
              <a:t>هو وعاء وقفي مشترك يهدف إلى استثمار اشتراكات مالكي الوحدات الموقفة لدعم نشاطات الجهة المستفيدة، وذلك بتوزيع نسبة من صافي أرباح الصندوق القابلة للتوزيع للجهة المستفيدة.</a:t>
            </a:r>
            <a:endParaRPr dirty="0">
              <a:solidFill>
                <a:schemeClr val="bg2">
                  <a:lumMod val="50000"/>
                </a:schemeClr>
              </a:solidFill>
            </a:endParaRPr>
          </a:p>
        </p:txBody>
      </p:sp>
      <p:sp>
        <p:nvSpPr>
          <p:cNvPr id="597" name="Google Shape;597;p19"/>
          <p:cNvSpPr txBox="1"/>
          <p:nvPr/>
        </p:nvSpPr>
        <p:spPr>
          <a:xfrm>
            <a:off x="6691689" y="2175604"/>
            <a:ext cx="4459200" cy="400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تعريف الصندوق الاستثماري الوقفي</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598" name="Google Shape;598;p19"/>
          <p:cNvSpPr txBox="1"/>
          <p:nvPr/>
        </p:nvSpPr>
        <p:spPr>
          <a:xfrm>
            <a:off x="5784295" y="3808474"/>
            <a:ext cx="5378100" cy="746318"/>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700" baseline="30000" dirty="0">
                <a:solidFill>
                  <a:schemeClr val="bg2">
                    <a:lumMod val="50000"/>
                  </a:schemeClr>
                </a:solidFill>
                <a:latin typeface="Sakkal Majalla"/>
                <a:ea typeface="Sakkal Majalla"/>
                <a:cs typeface="Sakkal Majalla"/>
                <a:sym typeface="Sakkal Majalla"/>
              </a:rPr>
              <a:t>بعد جمــع الاشتراكــات من مالكـي الوحـدات (الواقفون)، يتم استثمـار هذه الأمـوال من قبـل مديــر الصنــدوق في مجـــالات الاستثمار المختلفة حسب شروط وأحكام الصندوق وذلك بما يعود بالنفع على الجهة المستفيدة.</a:t>
            </a:r>
            <a:endParaRPr dirty="0">
              <a:solidFill>
                <a:schemeClr val="bg2">
                  <a:lumMod val="50000"/>
                </a:schemeClr>
              </a:solidFill>
            </a:endParaRPr>
          </a:p>
        </p:txBody>
      </p:sp>
      <p:sp>
        <p:nvSpPr>
          <p:cNvPr id="599" name="Google Shape;599;p19"/>
          <p:cNvSpPr txBox="1"/>
          <p:nvPr/>
        </p:nvSpPr>
        <p:spPr>
          <a:xfrm>
            <a:off x="9363518" y="3377522"/>
            <a:ext cx="1787100" cy="400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مجالات الاستثمار </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600" name="Google Shape;600;p19"/>
          <p:cNvSpPr txBox="1"/>
          <p:nvPr/>
        </p:nvSpPr>
        <p:spPr>
          <a:xfrm>
            <a:off x="5772613" y="5041954"/>
            <a:ext cx="5378100" cy="746318"/>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700" baseline="30000" dirty="0">
                <a:solidFill>
                  <a:schemeClr val="bg2">
                    <a:lumMod val="50000"/>
                  </a:schemeClr>
                </a:solidFill>
                <a:latin typeface="Sakkal Majalla"/>
                <a:ea typeface="Sakkal Majalla"/>
                <a:cs typeface="Sakkal Majalla"/>
                <a:sym typeface="Sakkal Majalla"/>
              </a:rPr>
              <a:t>يتم توزيع 50% من صافي أرباح الصندوق على الأقل سنويا على الوقف المستهدف – الجهة المستفيدة – وبما يتوافق مع شروط وأحكام صندوق الاستثمار الوقفي. </a:t>
            </a:r>
            <a:endParaRPr dirty="0">
              <a:solidFill>
                <a:schemeClr val="bg2">
                  <a:lumMod val="50000"/>
                </a:schemeClr>
              </a:solidFill>
            </a:endParaRPr>
          </a:p>
        </p:txBody>
      </p:sp>
      <p:sp>
        <p:nvSpPr>
          <p:cNvPr id="601" name="Google Shape;601;p19"/>
          <p:cNvSpPr txBox="1"/>
          <p:nvPr/>
        </p:nvSpPr>
        <p:spPr>
          <a:xfrm>
            <a:off x="9579152" y="4617232"/>
            <a:ext cx="1571700" cy="400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عوائد الاستثمار </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pic>
        <p:nvPicPr>
          <p:cNvPr id="602" name="Google Shape;602;p19"/>
          <p:cNvPicPr preferRelativeResize="0"/>
          <p:nvPr/>
        </p:nvPicPr>
        <p:blipFill rotWithShape="1">
          <a:blip r:embed="rId3">
            <a:alphaModFix/>
          </a:blip>
          <a:srcRect/>
          <a:stretch/>
        </p:blipFill>
        <p:spPr>
          <a:xfrm>
            <a:off x="2515428" y="2996701"/>
            <a:ext cx="1371600" cy="1371600"/>
          </a:xfrm>
          <a:prstGeom prst="rect">
            <a:avLst/>
          </a:prstGeom>
          <a:noFill/>
          <a:ln>
            <a:noFill/>
          </a:ln>
        </p:spPr>
      </p:pic>
      <p:sp>
        <p:nvSpPr>
          <p:cNvPr id="603" name="Google Shape;603;p19"/>
          <p:cNvSpPr/>
          <p:nvPr/>
        </p:nvSpPr>
        <p:spPr>
          <a:xfrm rot="5400000">
            <a:off x="10962400" y="3408094"/>
            <a:ext cx="663444" cy="332014"/>
          </a:xfrm>
          <a:custGeom>
            <a:avLst/>
            <a:gdLst/>
            <a:ahLst/>
            <a:cxnLst/>
            <a:rect l="l" t="t" r="r" b="b"/>
            <a:pathLst>
              <a:path w="1183" h="592" extrusionOk="0">
                <a:moveTo>
                  <a:pt x="1183" y="0"/>
                </a:moveTo>
                <a:lnTo>
                  <a:pt x="0" y="0"/>
                </a:lnTo>
                <a:lnTo>
                  <a:pt x="591" y="591"/>
                </a:lnTo>
                <a:lnTo>
                  <a:pt x="1183" y="0"/>
                </a:lnTo>
                <a:close/>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604" name="Google Shape;604;p19"/>
          <p:cNvSpPr/>
          <p:nvPr/>
        </p:nvSpPr>
        <p:spPr>
          <a:xfrm rot="5400000">
            <a:off x="10962400" y="4651280"/>
            <a:ext cx="663444" cy="332014"/>
          </a:xfrm>
          <a:custGeom>
            <a:avLst/>
            <a:gdLst/>
            <a:ahLst/>
            <a:cxnLst/>
            <a:rect l="l" t="t" r="r" b="b"/>
            <a:pathLst>
              <a:path w="1183" h="592" extrusionOk="0">
                <a:moveTo>
                  <a:pt x="1183" y="0"/>
                </a:moveTo>
                <a:lnTo>
                  <a:pt x="0" y="0"/>
                </a:lnTo>
                <a:lnTo>
                  <a:pt x="591" y="591"/>
                </a:lnTo>
                <a:lnTo>
                  <a:pt x="1183" y="0"/>
                </a:lnTo>
                <a:close/>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3" name="Google Shape;605;p19">
            <a:extLst>
              <a:ext uri="{FF2B5EF4-FFF2-40B4-BE49-F238E27FC236}">
                <a16:creationId xmlns:a16="http://schemas.microsoft.com/office/drawing/2014/main" id="{87381CB0-CF9F-F57B-02A6-E48FD51F166A}"/>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16</a:t>
            </a:fld>
            <a:endParaRPr sz="1100" dirty="0">
              <a:solidFill>
                <a:schemeClr val="dk1"/>
              </a:solidFill>
              <a:latin typeface="Sakkal Majalla"/>
              <a:ea typeface="Sakkal Majalla"/>
              <a:cs typeface="Sakkal Majalla"/>
              <a:sym typeface="Sakkal Majall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1" name="Google Shape;611;p20"/>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نموذج عمل الصناديق الاستثمارية الوقفية المشتركة</a:t>
            </a:r>
          </a:p>
        </p:txBody>
      </p:sp>
      <p:sp>
        <p:nvSpPr>
          <p:cNvPr id="609" name="Rectangle 216">
            <a:extLst>
              <a:ext uri="{FF2B5EF4-FFF2-40B4-BE49-F238E27FC236}">
                <a16:creationId xmlns:a16="http://schemas.microsoft.com/office/drawing/2014/main" id="{E993262D-F517-7961-8E9C-1336962EAA3F}"/>
              </a:ext>
            </a:extLst>
          </p:cNvPr>
          <p:cNvSpPr/>
          <p:nvPr/>
        </p:nvSpPr>
        <p:spPr>
          <a:xfrm>
            <a:off x="4710115" y="3913166"/>
            <a:ext cx="1005403" cy="215444"/>
          </a:xfrm>
          <a:prstGeom prst="rect">
            <a:avLst/>
          </a:prstGeom>
        </p:spPr>
        <p:txBody>
          <a:bodyPr wrap="square">
            <a:spAutoFit/>
          </a:bodyPr>
          <a:lstStyle/>
          <a:p>
            <a:pPr algn="ctr" rtl="1">
              <a:buClrTx/>
              <a:buFontTx/>
              <a:buNone/>
              <a:defRPr/>
            </a:pPr>
            <a:r>
              <a:rPr lang="ar-SA" sz="800" kern="1200" dirty="0">
                <a:solidFill>
                  <a:srgbClr val="E7E6E6">
                    <a:lumMod val="50000"/>
                  </a:srgbClr>
                </a:solidFill>
                <a:latin typeface="Sakkal Majalla" panose="02000000000000000000" pitchFamily="2" charset="-78"/>
                <a:ea typeface="+mn-ea"/>
                <a:cs typeface="Sakkal Majalla" panose="02000000000000000000" pitchFamily="2" charset="-78"/>
              </a:rPr>
              <a:t>المرحلة الثالثة</a:t>
            </a:r>
          </a:p>
        </p:txBody>
      </p:sp>
      <p:sp>
        <p:nvSpPr>
          <p:cNvPr id="610" name="Rectangle: Rounded Corners 4">
            <a:extLst>
              <a:ext uri="{FF2B5EF4-FFF2-40B4-BE49-F238E27FC236}">
                <a16:creationId xmlns:a16="http://schemas.microsoft.com/office/drawing/2014/main" id="{5127B166-2D22-E08F-553D-AEC25FC0F1A0}"/>
              </a:ext>
            </a:extLst>
          </p:cNvPr>
          <p:cNvSpPr/>
          <p:nvPr/>
        </p:nvSpPr>
        <p:spPr>
          <a:xfrm>
            <a:off x="4309045" y="3592030"/>
            <a:ext cx="1351476" cy="815540"/>
          </a:xfrm>
          <a:prstGeom prst="roundRect">
            <a:avLst>
              <a:gd name="adj" fmla="val 0"/>
            </a:avLst>
          </a:prstGeom>
          <a:solidFill>
            <a:srgbClr val="4495A2"/>
          </a:solidFill>
          <a:ln w="6350" cap="flat" cmpd="sng" algn="ctr">
            <a:no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A470"/>
              </a:solidFill>
              <a:effectLst/>
              <a:uLnTx/>
              <a:uFillTx/>
              <a:latin typeface="Sakkal Majalla" panose="02000000000000000000" pitchFamily="2" charset="-78"/>
              <a:ea typeface="+mn-ea"/>
              <a:cs typeface="Sakkal Majalla" panose="02000000000000000000" pitchFamily="2" charset="-78"/>
            </a:endParaRPr>
          </a:p>
        </p:txBody>
      </p:sp>
      <p:sp>
        <p:nvSpPr>
          <p:cNvPr id="612" name="TextBox 5">
            <a:extLst>
              <a:ext uri="{FF2B5EF4-FFF2-40B4-BE49-F238E27FC236}">
                <a16:creationId xmlns:a16="http://schemas.microsoft.com/office/drawing/2014/main" id="{BA8EE630-9154-1F64-B040-1EFE9C7B476F}"/>
              </a:ext>
            </a:extLst>
          </p:cNvPr>
          <p:cNvSpPr txBox="1"/>
          <p:nvPr/>
        </p:nvSpPr>
        <p:spPr>
          <a:xfrm>
            <a:off x="4433520" y="3782864"/>
            <a:ext cx="1121976" cy="461665"/>
          </a:xfrm>
          <a:prstGeom prst="rect">
            <a:avLst/>
          </a:prstGeom>
          <a:noFill/>
        </p:spPr>
        <p:txBody>
          <a:bodyPr wrap="square" rtlCol="0">
            <a:spAutoFit/>
          </a:bodyPr>
          <a:lstStyle/>
          <a:p>
            <a:pPr algn="ctr">
              <a:buClrTx/>
              <a:buFontTx/>
              <a:buNone/>
            </a:pPr>
            <a:r>
              <a:rPr lang="ar-SA" sz="1200" b="1" kern="1200" dirty="0">
                <a:solidFill>
                  <a:prstClr val="white"/>
                </a:solidFill>
                <a:latin typeface="Sakkal Majalla" panose="02000000000000000000" pitchFamily="2" charset="-78"/>
                <a:ea typeface="+mn-ea"/>
                <a:cs typeface="Sakkal Majalla" panose="02000000000000000000" pitchFamily="2" charset="-78"/>
              </a:rPr>
              <a:t>صندوق استثماري وقفي</a:t>
            </a:r>
            <a:endParaRPr lang="en-US" sz="1200" b="1" kern="1200" dirty="0">
              <a:solidFill>
                <a:prstClr val="white"/>
              </a:solidFill>
              <a:latin typeface="Sakkal Majalla" panose="02000000000000000000" pitchFamily="2" charset="-78"/>
              <a:ea typeface="+mn-ea"/>
              <a:cs typeface="Sakkal Majalla" panose="02000000000000000000" pitchFamily="2" charset="-78"/>
            </a:endParaRPr>
          </a:p>
        </p:txBody>
      </p:sp>
      <p:sp>
        <p:nvSpPr>
          <p:cNvPr id="613" name="Rectangle: Rounded Corners 3">
            <a:extLst>
              <a:ext uri="{FF2B5EF4-FFF2-40B4-BE49-F238E27FC236}">
                <a16:creationId xmlns:a16="http://schemas.microsoft.com/office/drawing/2014/main" id="{70907799-529F-CAE4-4F45-71E5AD3BF75A}"/>
              </a:ext>
            </a:extLst>
          </p:cNvPr>
          <p:cNvSpPr/>
          <p:nvPr/>
        </p:nvSpPr>
        <p:spPr>
          <a:xfrm>
            <a:off x="7180441" y="3795100"/>
            <a:ext cx="930265" cy="466584"/>
          </a:xfrm>
          <a:prstGeom prst="roundRect">
            <a:avLst>
              <a:gd name="adj" fmla="val 0"/>
            </a:avLst>
          </a:prstGeom>
          <a:solidFill>
            <a:srgbClr val="4495A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614" name="TextBox 5">
            <a:extLst>
              <a:ext uri="{FF2B5EF4-FFF2-40B4-BE49-F238E27FC236}">
                <a16:creationId xmlns:a16="http://schemas.microsoft.com/office/drawing/2014/main" id="{03619ED7-49F4-5346-6E87-609AE4002242}"/>
              </a:ext>
            </a:extLst>
          </p:cNvPr>
          <p:cNvSpPr txBox="1"/>
          <p:nvPr/>
        </p:nvSpPr>
        <p:spPr>
          <a:xfrm>
            <a:off x="6969834" y="3900146"/>
            <a:ext cx="1351477" cy="230832"/>
          </a:xfrm>
          <a:prstGeom prst="rect">
            <a:avLst/>
          </a:prstGeom>
          <a:noFill/>
        </p:spPr>
        <p:txBody>
          <a:bodyPr wrap="square" rtlCol="0">
            <a:spAutoFit/>
          </a:bodyPr>
          <a:lstStyle/>
          <a:p>
            <a:pPr algn="ctr" rtl="1">
              <a:buClrTx/>
              <a:buFontTx/>
              <a:buNone/>
            </a:pPr>
            <a:r>
              <a:rPr lang="ar-SA" sz="900" b="1" kern="1200" dirty="0">
                <a:solidFill>
                  <a:prstClr val="white"/>
                </a:solidFill>
                <a:latin typeface="Sakkal Majalla" panose="02000000000000000000" pitchFamily="2" charset="-78"/>
                <a:ea typeface="+mn-ea"/>
                <a:cs typeface="Sakkal Majalla" panose="02000000000000000000" pitchFamily="2" charset="-78"/>
              </a:rPr>
              <a:t>الجهة المستفيدة</a:t>
            </a:r>
            <a:endParaRPr lang="en-US" sz="900" b="1" kern="1200" dirty="0">
              <a:solidFill>
                <a:prstClr val="white"/>
              </a:solidFill>
              <a:latin typeface="Sakkal Majalla" panose="02000000000000000000" pitchFamily="2" charset="-78"/>
              <a:ea typeface="+mn-ea"/>
              <a:cs typeface="Sakkal Majalla" panose="02000000000000000000" pitchFamily="2" charset="-78"/>
            </a:endParaRPr>
          </a:p>
        </p:txBody>
      </p:sp>
      <p:sp>
        <p:nvSpPr>
          <p:cNvPr id="615" name="Rectangle: Rounded Corners 21">
            <a:extLst>
              <a:ext uri="{FF2B5EF4-FFF2-40B4-BE49-F238E27FC236}">
                <a16:creationId xmlns:a16="http://schemas.microsoft.com/office/drawing/2014/main" id="{9D0CC152-DC5D-5AB2-2BE5-0802C2B6571E}"/>
              </a:ext>
            </a:extLst>
          </p:cNvPr>
          <p:cNvSpPr/>
          <p:nvPr/>
        </p:nvSpPr>
        <p:spPr>
          <a:xfrm>
            <a:off x="8818152" y="3790604"/>
            <a:ext cx="1172580" cy="386541"/>
          </a:xfrm>
          <a:prstGeom prst="roundRect">
            <a:avLst>
              <a:gd name="adj" fmla="val 0"/>
            </a:avLst>
          </a:prstGeom>
          <a:solidFill>
            <a:srgbClr val="7CA655"/>
          </a:solidFill>
          <a:ln>
            <a:noFill/>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مصارف الوقف</a:t>
            </a:r>
            <a:endParaRPr kumimoji="0" lang="en-US" sz="1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cxnSp>
        <p:nvCxnSpPr>
          <p:cNvPr id="616" name="رابط كسهم مستقيم 116">
            <a:extLst>
              <a:ext uri="{FF2B5EF4-FFF2-40B4-BE49-F238E27FC236}">
                <a16:creationId xmlns:a16="http://schemas.microsoft.com/office/drawing/2014/main" id="{F4F27591-B98A-F3B5-B701-DEAEB659A87A}"/>
              </a:ext>
            </a:extLst>
          </p:cNvPr>
          <p:cNvCxnSpPr/>
          <p:nvPr/>
        </p:nvCxnSpPr>
        <p:spPr>
          <a:xfrm>
            <a:off x="4637188" y="4487604"/>
            <a:ext cx="0" cy="597204"/>
          </a:xfrm>
          <a:prstGeom prst="straightConnector1">
            <a:avLst/>
          </a:prstGeom>
          <a:noFill/>
          <a:ln w="3175" cap="flat" cmpd="sng" algn="ctr">
            <a:solidFill>
              <a:srgbClr val="F9D448"/>
            </a:solidFill>
            <a:prstDash val="solid"/>
            <a:miter lim="800000"/>
            <a:tailEnd type="triangle"/>
          </a:ln>
          <a:effectLst/>
        </p:spPr>
      </p:cxnSp>
      <p:cxnSp>
        <p:nvCxnSpPr>
          <p:cNvPr id="617" name="رابط كسهم مستقيم 117">
            <a:extLst>
              <a:ext uri="{FF2B5EF4-FFF2-40B4-BE49-F238E27FC236}">
                <a16:creationId xmlns:a16="http://schemas.microsoft.com/office/drawing/2014/main" id="{3AA949D2-ED7A-13E7-C52C-9EC5A60124CD}"/>
              </a:ext>
            </a:extLst>
          </p:cNvPr>
          <p:cNvCxnSpPr>
            <a:cxnSpLocks/>
          </p:cNvCxnSpPr>
          <p:nvPr/>
        </p:nvCxnSpPr>
        <p:spPr>
          <a:xfrm flipV="1">
            <a:off x="5333606" y="4487605"/>
            <a:ext cx="0" cy="597203"/>
          </a:xfrm>
          <a:prstGeom prst="straightConnector1">
            <a:avLst/>
          </a:prstGeom>
          <a:noFill/>
          <a:ln w="3175" cap="flat" cmpd="sng" algn="ctr">
            <a:solidFill>
              <a:srgbClr val="F9D448"/>
            </a:solidFill>
            <a:prstDash val="solid"/>
            <a:miter lim="800000"/>
            <a:tailEnd type="triangle"/>
          </a:ln>
          <a:effectLst/>
        </p:spPr>
      </p:cxnSp>
      <p:sp>
        <p:nvSpPr>
          <p:cNvPr id="618" name="TextBox 5">
            <a:extLst>
              <a:ext uri="{FF2B5EF4-FFF2-40B4-BE49-F238E27FC236}">
                <a16:creationId xmlns:a16="http://schemas.microsoft.com/office/drawing/2014/main" id="{2BE4DAE7-6510-5BCF-B6E9-C0071E939C2D}"/>
              </a:ext>
            </a:extLst>
          </p:cNvPr>
          <p:cNvSpPr txBox="1"/>
          <p:nvPr/>
        </p:nvSpPr>
        <p:spPr>
          <a:xfrm rot="16200000">
            <a:off x="4406922" y="3053906"/>
            <a:ext cx="1092807" cy="246221"/>
          </a:xfrm>
          <a:prstGeom prst="rect">
            <a:avLst/>
          </a:prstGeom>
          <a:noFill/>
        </p:spPr>
        <p:txBody>
          <a:bodyPr wrap="square" rtlCol="0">
            <a:spAutoFit/>
          </a:bodyPr>
          <a:lstStyle/>
          <a:p>
            <a:pPr algn="ctr">
              <a:buClrTx/>
              <a:buFontTx/>
              <a:buNone/>
            </a:pPr>
            <a:r>
              <a:rPr lang="ar-SA" sz="1000" b="1" kern="1200" dirty="0">
                <a:solidFill>
                  <a:schemeClr val="bg2">
                    <a:lumMod val="50000"/>
                  </a:schemeClr>
                </a:solidFill>
                <a:latin typeface="Sakkal Majalla" panose="02000000000000000000" pitchFamily="2" charset="-78"/>
                <a:ea typeface="+mn-ea"/>
                <a:cs typeface="Sakkal Majalla" panose="02000000000000000000" pitchFamily="2" charset="-78"/>
              </a:rPr>
              <a:t>تقارير الصرف والإنجاز</a:t>
            </a:r>
            <a:endParaRPr lang="en-US" sz="10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sp>
        <p:nvSpPr>
          <p:cNvPr id="619" name="TextBox 5">
            <a:extLst>
              <a:ext uri="{FF2B5EF4-FFF2-40B4-BE49-F238E27FC236}">
                <a16:creationId xmlns:a16="http://schemas.microsoft.com/office/drawing/2014/main" id="{B62680AD-72C5-3AC8-9F53-0A35E1FDB102}"/>
              </a:ext>
            </a:extLst>
          </p:cNvPr>
          <p:cNvSpPr txBox="1"/>
          <p:nvPr/>
        </p:nvSpPr>
        <p:spPr>
          <a:xfrm rot="16200000">
            <a:off x="4031123" y="4658580"/>
            <a:ext cx="828538" cy="246221"/>
          </a:xfrm>
          <a:prstGeom prst="rect">
            <a:avLst/>
          </a:prstGeom>
          <a:noFill/>
        </p:spPr>
        <p:txBody>
          <a:bodyPr wrap="square" rtlCol="0">
            <a:spAutoFit/>
          </a:bodyPr>
          <a:lstStyle/>
          <a:p>
            <a:pPr algn="ctr">
              <a:buClrTx/>
              <a:buFontTx/>
              <a:buNone/>
            </a:pPr>
            <a:r>
              <a:rPr lang="ar-SA" sz="1000" b="1" kern="1200" dirty="0">
                <a:solidFill>
                  <a:schemeClr val="bg2">
                    <a:lumMod val="50000"/>
                  </a:schemeClr>
                </a:solidFill>
                <a:latin typeface="Sakkal Majalla" panose="02000000000000000000" pitchFamily="2" charset="-78"/>
                <a:ea typeface="+mn-ea"/>
                <a:cs typeface="Sakkal Majalla" panose="02000000000000000000" pitchFamily="2" charset="-78"/>
              </a:rPr>
              <a:t>تقارير دورية</a:t>
            </a:r>
            <a:endParaRPr lang="en-US" sz="10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sp>
        <p:nvSpPr>
          <p:cNvPr id="620" name="TextBox 5">
            <a:extLst>
              <a:ext uri="{FF2B5EF4-FFF2-40B4-BE49-F238E27FC236}">
                <a16:creationId xmlns:a16="http://schemas.microsoft.com/office/drawing/2014/main" id="{09EC4626-DEE0-ACFC-9152-2813B43B66D4}"/>
              </a:ext>
            </a:extLst>
          </p:cNvPr>
          <p:cNvSpPr txBox="1"/>
          <p:nvPr/>
        </p:nvSpPr>
        <p:spPr>
          <a:xfrm>
            <a:off x="6017098" y="4057076"/>
            <a:ext cx="828538" cy="246221"/>
          </a:xfrm>
          <a:prstGeom prst="rect">
            <a:avLst/>
          </a:prstGeom>
          <a:noFill/>
        </p:spPr>
        <p:txBody>
          <a:bodyPr wrap="square" rtlCol="0">
            <a:spAutoFit/>
          </a:bodyPr>
          <a:lstStyle/>
          <a:p>
            <a:pPr algn="ctr">
              <a:buClrTx/>
              <a:buFontTx/>
              <a:buNone/>
            </a:pPr>
            <a:r>
              <a:rPr lang="ar-SA" sz="1000" b="1" kern="1200" dirty="0">
                <a:solidFill>
                  <a:schemeClr val="bg2">
                    <a:lumMod val="50000"/>
                  </a:schemeClr>
                </a:solidFill>
                <a:latin typeface="Sakkal Majalla" panose="02000000000000000000" pitchFamily="2" charset="-78"/>
                <a:ea typeface="+mn-ea"/>
                <a:cs typeface="Sakkal Majalla" panose="02000000000000000000" pitchFamily="2" charset="-78"/>
              </a:rPr>
              <a:t>غلة الوقف</a:t>
            </a:r>
            <a:endParaRPr lang="en-US" sz="10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sp>
        <p:nvSpPr>
          <p:cNvPr id="621" name="TextBox 5">
            <a:extLst>
              <a:ext uri="{FF2B5EF4-FFF2-40B4-BE49-F238E27FC236}">
                <a16:creationId xmlns:a16="http://schemas.microsoft.com/office/drawing/2014/main" id="{4E9EAB7D-FD47-5352-81D5-188C9730DA15}"/>
              </a:ext>
            </a:extLst>
          </p:cNvPr>
          <p:cNvSpPr txBox="1"/>
          <p:nvPr/>
        </p:nvSpPr>
        <p:spPr>
          <a:xfrm>
            <a:off x="3012940" y="4046676"/>
            <a:ext cx="990911" cy="246221"/>
          </a:xfrm>
          <a:prstGeom prst="rect">
            <a:avLst/>
          </a:prstGeom>
          <a:noFill/>
        </p:spPr>
        <p:txBody>
          <a:bodyPr wrap="square" rtlCol="0">
            <a:spAutoFit/>
          </a:bodyPr>
          <a:lstStyle/>
          <a:p>
            <a:pPr algn="ctr">
              <a:buClrTx/>
              <a:buFontTx/>
              <a:buNone/>
            </a:pPr>
            <a:r>
              <a:rPr lang="ar-SA" sz="1000" b="1" kern="1200" dirty="0">
                <a:solidFill>
                  <a:schemeClr val="bg2">
                    <a:lumMod val="50000"/>
                  </a:schemeClr>
                </a:solidFill>
                <a:latin typeface="Sakkal Majalla" panose="02000000000000000000" pitchFamily="2" charset="-78"/>
                <a:ea typeface="+mn-ea"/>
                <a:cs typeface="Sakkal Majalla" panose="02000000000000000000" pitchFamily="2" charset="-78"/>
              </a:rPr>
              <a:t>الإدارة والتشغيل</a:t>
            </a:r>
            <a:endParaRPr lang="en-US" sz="10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cxnSp>
        <p:nvCxnSpPr>
          <p:cNvPr id="622" name="رابط كسهم مستقيم 122">
            <a:extLst>
              <a:ext uri="{FF2B5EF4-FFF2-40B4-BE49-F238E27FC236}">
                <a16:creationId xmlns:a16="http://schemas.microsoft.com/office/drawing/2014/main" id="{0EA009AE-1A7C-76D3-BCF6-AC33AD0D0817}"/>
              </a:ext>
            </a:extLst>
          </p:cNvPr>
          <p:cNvCxnSpPr>
            <a:cxnSpLocks/>
          </p:cNvCxnSpPr>
          <p:nvPr/>
        </p:nvCxnSpPr>
        <p:spPr>
          <a:xfrm>
            <a:off x="4754876" y="2733701"/>
            <a:ext cx="0" cy="809558"/>
          </a:xfrm>
          <a:prstGeom prst="straightConnector1">
            <a:avLst/>
          </a:prstGeom>
          <a:noFill/>
          <a:ln w="3175" cap="flat" cmpd="sng" algn="ctr">
            <a:solidFill>
              <a:srgbClr val="F9D448"/>
            </a:solidFill>
            <a:prstDash val="solid"/>
            <a:miter lim="800000"/>
            <a:tailEnd type="triangle"/>
          </a:ln>
          <a:effectLst/>
        </p:spPr>
      </p:cxnSp>
      <p:cxnSp>
        <p:nvCxnSpPr>
          <p:cNvPr id="623" name="رابط كسهم مستقيم 123">
            <a:extLst>
              <a:ext uri="{FF2B5EF4-FFF2-40B4-BE49-F238E27FC236}">
                <a16:creationId xmlns:a16="http://schemas.microsoft.com/office/drawing/2014/main" id="{1791EABD-3029-DBB7-6857-F2721F1FA618}"/>
              </a:ext>
            </a:extLst>
          </p:cNvPr>
          <p:cNvCxnSpPr>
            <a:cxnSpLocks/>
          </p:cNvCxnSpPr>
          <p:nvPr/>
        </p:nvCxnSpPr>
        <p:spPr>
          <a:xfrm>
            <a:off x="8231862" y="3995590"/>
            <a:ext cx="465134" cy="0"/>
          </a:xfrm>
          <a:prstGeom prst="straightConnector1">
            <a:avLst/>
          </a:prstGeom>
          <a:noFill/>
          <a:ln w="6350" cap="flat" cmpd="sng" algn="ctr">
            <a:solidFill>
              <a:srgbClr val="F9D448"/>
            </a:solidFill>
            <a:prstDash val="solid"/>
            <a:miter lim="800000"/>
            <a:tailEnd type="triangle"/>
          </a:ln>
          <a:effectLst/>
        </p:spPr>
      </p:cxnSp>
      <p:cxnSp>
        <p:nvCxnSpPr>
          <p:cNvPr id="624" name="رابط كسهم مستقيم 124">
            <a:extLst>
              <a:ext uri="{FF2B5EF4-FFF2-40B4-BE49-F238E27FC236}">
                <a16:creationId xmlns:a16="http://schemas.microsoft.com/office/drawing/2014/main" id="{F39B8739-049A-ED30-4A29-CDA95553E952}"/>
              </a:ext>
            </a:extLst>
          </p:cNvPr>
          <p:cNvCxnSpPr/>
          <p:nvPr/>
        </p:nvCxnSpPr>
        <p:spPr>
          <a:xfrm flipV="1">
            <a:off x="5139994" y="2733701"/>
            <a:ext cx="0" cy="809558"/>
          </a:xfrm>
          <a:prstGeom prst="straightConnector1">
            <a:avLst/>
          </a:prstGeom>
          <a:noFill/>
          <a:ln w="3175" cap="flat" cmpd="sng" algn="ctr">
            <a:solidFill>
              <a:srgbClr val="F9D448"/>
            </a:solidFill>
            <a:prstDash val="solid"/>
            <a:miter lim="800000"/>
            <a:tailEnd type="triangle"/>
          </a:ln>
          <a:effectLst/>
        </p:spPr>
      </p:cxnSp>
      <p:sp>
        <p:nvSpPr>
          <p:cNvPr id="625" name="TextBox 5">
            <a:extLst>
              <a:ext uri="{FF2B5EF4-FFF2-40B4-BE49-F238E27FC236}">
                <a16:creationId xmlns:a16="http://schemas.microsoft.com/office/drawing/2014/main" id="{09F3CE36-248B-8548-0B69-3C61839C3149}"/>
              </a:ext>
            </a:extLst>
          </p:cNvPr>
          <p:cNvSpPr txBox="1"/>
          <p:nvPr/>
        </p:nvSpPr>
        <p:spPr>
          <a:xfrm rot="16200000">
            <a:off x="5094113" y="4664614"/>
            <a:ext cx="828538" cy="246221"/>
          </a:xfrm>
          <a:prstGeom prst="rect">
            <a:avLst/>
          </a:prstGeom>
          <a:noFill/>
        </p:spPr>
        <p:txBody>
          <a:bodyPr wrap="square" rtlCol="0">
            <a:spAutoFit/>
          </a:bodyPr>
          <a:lstStyle/>
          <a:p>
            <a:pPr algn="ctr">
              <a:buClrTx/>
              <a:buFontTx/>
              <a:buNone/>
            </a:pPr>
            <a:r>
              <a:rPr lang="ar-SA" sz="1000" b="1" kern="1200" dirty="0">
                <a:solidFill>
                  <a:schemeClr val="bg2">
                    <a:lumMod val="50000"/>
                  </a:schemeClr>
                </a:solidFill>
                <a:latin typeface="Sakkal Majalla" panose="02000000000000000000" pitchFamily="2" charset="-78"/>
                <a:ea typeface="+mn-ea"/>
                <a:cs typeface="Sakkal Majalla" panose="02000000000000000000" pitchFamily="2" charset="-78"/>
              </a:rPr>
              <a:t>اشتراك</a:t>
            </a:r>
            <a:endParaRPr lang="en-US" sz="10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cxnSp>
        <p:nvCxnSpPr>
          <p:cNvPr id="626" name="رابط كسهم مستقيم 131">
            <a:extLst>
              <a:ext uri="{FF2B5EF4-FFF2-40B4-BE49-F238E27FC236}">
                <a16:creationId xmlns:a16="http://schemas.microsoft.com/office/drawing/2014/main" id="{782AB507-A6F8-AD31-62F1-E92883F7FF65}"/>
              </a:ext>
            </a:extLst>
          </p:cNvPr>
          <p:cNvCxnSpPr>
            <a:cxnSpLocks/>
          </p:cNvCxnSpPr>
          <p:nvPr/>
        </p:nvCxnSpPr>
        <p:spPr>
          <a:xfrm>
            <a:off x="5783194" y="4036276"/>
            <a:ext cx="1345944" cy="0"/>
          </a:xfrm>
          <a:prstGeom prst="straightConnector1">
            <a:avLst/>
          </a:prstGeom>
          <a:noFill/>
          <a:ln w="3175" cap="flat" cmpd="sng" algn="ctr">
            <a:solidFill>
              <a:srgbClr val="F9D448"/>
            </a:solidFill>
            <a:prstDash val="solid"/>
            <a:miter lim="800000"/>
            <a:tailEnd type="triangle"/>
          </a:ln>
          <a:effectLst/>
        </p:spPr>
      </p:cxnSp>
      <p:cxnSp>
        <p:nvCxnSpPr>
          <p:cNvPr id="627" name="رابط كسهم مستقيم 132">
            <a:extLst>
              <a:ext uri="{FF2B5EF4-FFF2-40B4-BE49-F238E27FC236}">
                <a16:creationId xmlns:a16="http://schemas.microsoft.com/office/drawing/2014/main" id="{7E057283-0178-56B6-5426-D6BD0366F294}"/>
              </a:ext>
            </a:extLst>
          </p:cNvPr>
          <p:cNvCxnSpPr>
            <a:cxnSpLocks/>
          </p:cNvCxnSpPr>
          <p:nvPr/>
        </p:nvCxnSpPr>
        <p:spPr>
          <a:xfrm>
            <a:off x="2884695" y="4010397"/>
            <a:ext cx="1345944" cy="0"/>
          </a:xfrm>
          <a:prstGeom prst="straightConnector1">
            <a:avLst/>
          </a:prstGeom>
          <a:noFill/>
          <a:ln w="3175" cap="flat" cmpd="sng" algn="ctr">
            <a:solidFill>
              <a:srgbClr val="F9D448"/>
            </a:solidFill>
            <a:prstDash val="solid"/>
            <a:miter lim="800000"/>
            <a:tailEnd type="triangle"/>
          </a:ln>
          <a:effectLst/>
        </p:spPr>
      </p:cxnSp>
      <p:sp>
        <p:nvSpPr>
          <p:cNvPr id="628" name="Rectangle: Rounded Corners 3">
            <a:extLst>
              <a:ext uri="{FF2B5EF4-FFF2-40B4-BE49-F238E27FC236}">
                <a16:creationId xmlns:a16="http://schemas.microsoft.com/office/drawing/2014/main" id="{B85F3C9D-59E3-8FF4-F2D8-E6A87AF0E5FF}"/>
              </a:ext>
            </a:extLst>
          </p:cNvPr>
          <p:cNvSpPr/>
          <p:nvPr/>
        </p:nvSpPr>
        <p:spPr>
          <a:xfrm>
            <a:off x="7198376" y="4323675"/>
            <a:ext cx="930265" cy="466584"/>
          </a:xfrm>
          <a:prstGeom prst="roundRect">
            <a:avLst>
              <a:gd name="adj" fmla="val 0"/>
            </a:avLst>
          </a:prstGeom>
          <a:solidFill>
            <a:srgbClr val="4495A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629" name="TextBox 5">
            <a:extLst>
              <a:ext uri="{FF2B5EF4-FFF2-40B4-BE49-F238E27FC236}">
                <a16:creationId xmlns:a16="http://schemas.microsoft.com/office/drawing/2014/main" id="{39931DA0-F2D0-6CB2-FC75-77D77CE61EBE}"/>
              </a:ext>
            </a:extLst>
          </p:cNvPr>
          <p:cNvSpPr txBox="1"/>
          <p:nvPr/>
        </p:nvSpPr>
        <p:spPr>
          <a:xfrm>
            <a:off x="6969834" y="4394492"/>
            <a:ext cx="1351477" cy="230832"/>
          </a:xfrm>
          <a:prstGeom prst="rect">
            <a:avLst/>
          </a:prstGeom>
          <a:noFill/>
        </p:spPr>
        <p:txBody>
          <a:bodyPr wrap="square" rtlCol="0">
            <a:spAutoFit/>
          </a:bodyPr>
          <a:lstStyle/>
          <a:p>
            <a:pPr algn="ctr" rtl="1">
              <a:buClrTx/>
              <a:buFontTx/>
              <a:buNone/>
            </a:pPr>
            <a:r>
              <a:rPr lang="ar-SA" sz="900" b="1" kern="1200" dirty="0">
                <a:solidFill>
                  <a:prstClr val="white"/>
                </a:solidFill>
                <a:latin typeface="Sakkal Majalla" panose="02000000000000000000" pitchFamily="2" charset="-78"/>
                <a:ea typeface="+mn-ea"/>
                <a:cs typeface="Sakkal Majalla" panose="02000000000000000000" pitchFamily="2" charset="-78"/>
              </a:rPr>
              <a:t>الجهة المستفيدة</a:t>
            </a:r>
            <a:endParaRPr lang="en-US" sz="900" b="1" kern="1200" dirty="0">
              <a:solidFill>
                <a:prstClr val="white"/>
              </a:solidFill>
              <a:latin typeface="Sakkal Majalla" panose="02000000000000000000" pitchFamily="2" charset="-78"/>
              <a:ea typeface="+mn-ea"/>
              <a:cs typeface="Sakkal Majalla" panose="02000000000000000000" pitchFamily="2" charset="-78"/>
            </a:endParaRPr>
          </a:p>
        </p:txBody>
      </p:sp>
      <p:sp>
        <p:nvSpPr>
          <p:cNvPr id="632" name="Rectangle: Rounded Corners 21">
            <a:extLst>
              <a:ext uri="{FF2B5EF4-FFF2-40B4-BE49-F238E27FC236}">
                <a16:creationId xmlns:a16="http://schemas.microsoft.com/office/drawing/2014/main" id="{7ABB5C46-C389-2F0D-04E9-1D3CE1403987}"/>
              </a:ext>
            </a:extLst>
          </p:cNvPr>
          <p:cNvSpPr/>
          <p:nvPr/>
        </p:nvSpPr>
        <p:spPr>
          <a:xfrm>
            <a:off x="8846536" y="4323675"/>
            <a:ext cx="1172580" cy="386541"/>
          </a:xfrm>
          <a:prstGeom prst="roundRect">
            <a:avLst>
              <a:gd name="adj" fmla="val 0"/>
            </a:avLst>
          </a:prstGeom>
          <a:solidFill>
            <a:srgbClr val="7CA655"/>
          </a:solidFill>
          <a:ln>
            <a:noFill/>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مصارف الوقف</a:t>
            </a:r>
            <a:endParaRPr kumimoji="0" lang="en-US" sz="1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cxnSp>
        <p:nvCxnSpPr>
          <p:cNvPr id="633" name="رابط كسهم مستقيم 137">
            <a:extLst>
              <a:ext uri="{FF2B5EF4-FFF2-40B4-BE49-F238E27FC236}">
                <a16:creationId xmlns:a16="http://schemas.microsoft.com/office/drawing/2014/main" id="{EF4BB56F-8B45-5CA0-F649-730D2B748FFF}"/>
              </a:ext>
            </a:extLst>
          </p:cNvPr>
          <p:cNvCxnSpPr>
            <a:cxnSpLocks/>
          </p:cNvCxnSpPr>
          <p:nvPr/>
        </p:nvCxnSpPr>
        <p:spPr>
          <a:xfrm>
            <a:off x="8249797" y="4508948"/>
            <a:ext cx="465134" cy="0"/>
          </a:xfrm>
          <a:prstGeom prst="straightConnector1">
            <a:avLst/>
          </a:prstGeom>
          <a:noFill/>
          <a:ln w="6350" cap="flat" cmpd="sng" algn="ctr">
            <a:solidFill>
              <a:srgbClr val="F9D448"/>
            </a:solidFill>
            <a:prstDash val="solid"/>
            <a:miter lim="800000"/>
            <a:tailEnd type="triangle"/>
          </a:ln>
          <a:effectLst/>
        </p:spPr>
      </p:cxnSp>
      <p:sp>
        <p:nvSpPr>
          <p:cNvPr id="634" name="Rectangle: Rounded Corners 3">
            <a:extLst>
              <a:ext uri="{FF2B5EF4-FFF2-40B4-BE49-F238E27FC236}">
                <a16:creationId xmlns:a16="http://schemas.microsoft.com/office/drawing/2014/main" id="{B6D5F848-87D2-D3B6-7449-A7F2D453B77C}"/>
              </a:ext>
            </a:extLst>
          </p:cNvPr>
          <p:cNvSpPr/>
          <p:nvPr/>
        </p:nvSpPr>
        <p:spPr>
          <a:xfrm>
            <a:off x="7180441" y="3256838"/>
            <a:ext cx="930265" cy="466584"/>
          </a:xfrm>
          <a:prstGeom prst="roundRect">
            <a:avLst>
              <a:gd name="adj" fmla="val 0"/>
            </a:avLst>
          </a:prstGeom>
          <a:solidFill>
            <a:srgbClr val="4495A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635" name="TextBox 5">
            <a:extLst>
              <a:ext uri="{FF2B5EF4-FFF2-40B4-BE49-F238E27FC236}">
                <a16:creationId xmlns:a16="http://schemas.microsoft.com/office/drawing/2014/main" id="{CE1A06C5-978B-5A0E-4323-4C9AD67ACC17}"/>
              </a:ext>
            </a:extLst>
          </p:cNvPr>
          <p:cNvSpPr txBox="1"/>
          <p:nvPr/>
        </p:nvSpPr>
        <p:spPr>
          <a:xfrm>
            <a:off x="6969834" y="3350732"/>
            <a:ext cx="1351477" cy="230832"/>
          </a:xfrm>
          <a:prstGeom prst="rect">
            <a:avLst/>
          </a:prstGeom>
          <a:noFill/>
        </p:spPr>
        <p:txBody>
          <a:bodyPr wrap="square" rtlCol="0">
            <a:spAutoFit/>
          </a:bodyPr>
          <a:lstStyle/>
          <a:p>
            <a:pPr algn="ctr" rtl="1">
              <a:buClrTx/>
              <a:buFontTx/>
              <a:buNone/>
            </a:pPr>
            <a:r>
              <a:rPr lang="ar-SA" sz="900" b="1" kern="1200" dirty="0">
                <a:solidFill>
                  <a:prstClr val="white"/>
                </a:solidFill>
                <a:latin typeface="Sakkal Majalla" panose="02000000000000000000" pitchFamily="2" charset="-78"/>
                <a:ea typeface="+mn-ea"/>
                <a:cs typeface="Sakkal Majalla" panose="02000000000000000000" pitchFamily="2" charset="-78"/>
              </a:rPr>
              <a:t>الجهة المستفيدة</a:t>
            </a:r>
            <a:endParaRPr lang="en-US" sz="900" b="1" kern="1200" dirty="0">
              <a:solidFill>
                <a:prstClr val="white"/>
              </a:solidFill>
              <a:latin typeface="Sakkal Majalla" panose="02000000000000000000" pitchFamily="2" charset="-78"/>
              <a:ea typeface="+mn-ea"/>
              <a:cs typeface="Sakkal Majalla" panose="02000000000000000000" pitchFamily="2" charset="-78"/>
            </a:endParaRPr>
          </a:p>
        </p:txBody>
      </p:sp>
      <p:sp>
        <p:nvSpPr>
          <p:cNvPr id="636" name="Rectangle: Rounded Corners 21">
            <a:extLst>
              <a:ext uri="{FF2B5EF4-FFF2-40B4-BE49-F238E27FC236}">
                <a16:creationId xmlns:a16="http://schemas.microsoft.com/office/drawing/2014/main" id="{958A46BE-8489-6E41-69FF-CBE30DCCC390}"/>
              </a:ext>
            </a:extLst>
          </p:cNvPr>
          <p:cNvSpPr/>
          <p:nvPr/>
        </p:nvSpPr>
        <p:spPr>
          <a:xfrm>
            <a:off x="8818152" y="3295960"/>
            <a:ext cx="1172580" cy="386541"/>
          </a:xfrm>
          <a:prstGeom prst="roundRect">
            <a:avLst>
              <a:gd name="adj" fmla="val 0"/>
            </a:avLst>
          </a:prstGeom>
          <a:solidFill>
            <a:srgbClr val="7CA655"/>
          </a:solidFill>
          <a:ln>
            <a:noFill/>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مصارف الوقف</a:t>
            </a:r>
            <a:endParaRPr kumimoji="0" lang="en-US" sz="10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cxnSp>
        <p:nvCxnSpPr>
          <p:cNvPr id="637" name="رابط كسهم مستقيم 141">
            <a:extLst>
              <a:ext uri="{FF2B5EF4-FFF2-40B4-BE49-F238E27FC236}">
                <a16:creationId xmlns:a16="http://schemas.microsoft.com/office/drawing/2014/main" id="{F65BC793-63B2-C36C-0CA7-955724AD780C}"/>
              </a:ext>
            </a:extLst>
          </p:cNvPr>
          <p:cNvCxnSpPr>
            <a:cxnSpLocks/>
          </p:cNvCxnSpPr>
          <p:nvPr/>
        </p:nvCxnSpPr>
        <p:spPr>
          <a:xfrm>
            <a:off x="8231862" y="3444002"/>
            <a:ext cx="465134" cy="0"/>
          </a:xfrm>
          <a:prstGeom prst="straightConnector1">
            <a:avLst/>
          </a:prstGeom>
          <a:noFill/>
          <a:ln w="6350" cap="flat" cmpd="sng" algn="ctr">
            <a:solidFill>
              <a:srgbClr val="F9D448"/>
            </a:solidFill>
            <a:prstDash val="solid"/>
            <a:miter lim="800000"/>
            <a:tailEnd type="triangle"/>
          </a:ln>
          <a:effectLst/>
        </p:spPr>
      </p:cxnSp>
      <p:sp>
        <p:nvSpPr>
          <p:cNvPr id="638" name="مستطيل: زوايا مستديرة 5">
            <a:extLst>
              <a:ext uri="{FF2B5EF4-FFF2-40B4-BE49-F238E27FC236}">
                <a16:creationId xmlns:a16="http://schemas.microsoft.com/office/drawing/2014/main" id="{D1AD9EBA-533C-F68C-09CD-0047581E381C}"/>
              </a:ext>
            </a:extLst>
          </p:cNvPr>
          <p:cNvSpPr/>
          <p:nvPr/>
        </p:nvSpPr>
        <p:spPr>
          <a:xfrm>
            <a:off x="2292910" y="1212214"/>
            <a:ext cx="5469362" cy="1480027"/>
          </a:xfrm>
          <a:prstGeom prst="roundRect">
            <a:avLst>
              <a:gd name="adj" fmla="val 0"/>
            </a:avLst>
          </a:prstGeom>
          <a:solidFill>
            <a:srgbClr val="F9D448">
              <a:alpha val="18053"/>
            </a:srgbClr>
          </a:solidFill>
          <a:ln w="12700" cap="flat" cmpd="sng" algn="ctr">
            <a:no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39" name="مستطيل: زوايا مستديرة 67">
            <a:extLst>
              <a:ext uri="{FF2B5EF4-FFF2-40B4-BE49-F238E27FC236}">
                <a16:creationId xmlns:a16="http://schemas.microsoft.com/office/drawing/2014/main" id="{844008A7-1670-4C9B-FCB2-22BD24D6E62C}"/>
              </a:ext>
            </a:extLst>
          </p:cNvPr>
          <p:cNvSpPr/>
          <p:nvPr/>
        </p:nvSpPr>
        <p:spPr>
          <a:xfrm>
            <a:off x="4003735" y="2362549"/>
            <a:ext cx="609480" cy="238330"/>
          </a:xfrm>
          <a:prstGeom prst="roundRect">
            <a:avLst>
              <a:gd name="adj" fmla="val 0"/>
            </a:avLst>
          </a:prstGeom>
          <a:solidFill>
            <a:srgbClr val="7CA655">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الحوكمة</a:t>
            </a:r>
            <a:endParaRPr kumimoji="0" lang="en-GB"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40" name="مستطيل: زوايا مستديرة 68">
            <a:extLst>
              <a:ext uri="{FF2B5EF4-FFF2-40B4-BE49-F238E27FC236}">
                <a16:creationId xmlns:a16="http://schemas.microsoft.com/office/drawing/2014/main" id="{A02D11F6-943F-6D9C-C33B-17487E5E7D77}"/>
              </a:ext>
            </a:extLst>
          </p:cNvPr>
          <p:cNvSpPr/>
          <p:nvPr/>
        </p:nvSpPr>
        <p:spPr>
          <a:xfrm>
            <a:off x="3273052" y="2351523"/>
            <a:ext cx="609480" cy="238330"/>
          </a:xfrm>
          <a:prstGeom prst="roundRect">
            <a:avLst>
              <a:gd name="adj" fmla="val 0"/>
            </a:avLst>
          </a:prstGeom>
          <a:solidFill>
            <a:srgbClr val="7CA655">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الرقابة</a:t>
            </a:r>
            <a:endParaRPr kumimoji="0" lang="en-GB"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41" name="مستطيل: زوايا مستديرة 69">
            <a:extLst>
              <a:ext uri="{FF2B5EF4-FFF2-40B4-BE49-F238E27FC236}">
                <a16:creationId xmlns:a16="http://schemas.microsoft.com/office/drawing/2014/main" id="{8A403848-7A06-8313-A28F-85A17C073491}"/>
              </a:ext>
            </a:extLst>
          </p:cNvPr>
          <p:cNvSpPr/>
          <p:nvPr/>
        </p:nvSpPr>
        <p:spPr>
          <a:xfrm>
            <a:off x="2542369" y="2351523"/>
            <a:ext cx="609480" cy="238330"/>
          </a:xfrm>
          <a:prstGeom prst="roundRect">
            <a:avLst>
              <a:gd name="adj" fmla="val 0"/>
            </a:avLst>
          </a:prstGeom>
          <a:solidFill>
            <a:srgbClr val="7CA655">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الترخيص</a:t>
            </a:r>
            <a:endParaRPr kumimoji="0" lang="en-GB"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42" name="مستطيل: زوايا مستديرة 70">
            <a:extLst>
              <a:ext uri="{FF2B5EF4-FFF2-40B4-BE49-F238E27FC236}">
                <a16:creationId xmlns:a16="http://schemas.microsoft.com/office/drawing/2014/main" id="{17E314A1-68EF-3864-E548-CBC900C632B3}"/>
              </a:ext>
            </a:extLst>
          </p:cNvPr>
          <p:cNvSpPr/>
          <p:nvPr/>
        </p:nvSpPr>
        <p:spPr>
          <a:xfrm>
            <a:off x="6978820" y="2362549"/>
            <a:ext cx="609480" cy="238330"/>
          </a:xfrm>
          <a:prstGeom prst="roundRect">
            <a:avLst>
              <a:gd name="adj" fmla="val 0"/>
            </a:avLst>
          </a:prstGeom>
          <a:solidFill>
            <a:srgbClr val="7CA655">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الحوكمة</a:t>
            </a:r>
            <a:endParaRPr kumimoji="0" lang="en-GB"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43" name="مستطيل: زوايا مستديرة 71">
            <a:extLst>
              <a:ext uri="{FF2B5EF4-FFF2-40B4-BE49-F238E27FC236}">
                <a16:creationId xmlns:a16="http://schemas.microsoft.com/office/drawing/2014/main" id="{9F78B3F4-29D8-4B21-B45B-6FB024FBAEBD}"/>
              </a:ext>
            </a:extLst>
          </p:cNvPr>
          <p:cNvSpPr/>
          <p:nvPr/>
        </p:nvSpPr>
        <p:spPr>
          <a:xfrm>
            <a:off x="6248137" y="2351523"/>
            <a:ext cx="609480" cy="238330"/>
          </a:xfrm>
          <a:prstGeom prst="roundRect">
            <a:avLst>
              <a:gd name="adj" fmla="val 0"/>
            </a:avLst>
          </a:prstGeom>
          <a:solidFill>
            <a:srgbClr val="7CA655">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الرقابة</a:t>
            </a:r>
            <a:endParaRPr kumimoji="0" lang="en-GB"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44" name="مستطيل: زوايا مستديرة 72">
            <a:extLst>
              <a:ext uri="{FF2B5EF4-FFF2-40B4-BE49-F238E27FC236}">
                <a16:creationId xmlns:a16="http://schemas.microsoft.com/office/drawing/2014/main" id="{3F276168-E7E9-C695-D985-5032B7C7931E}"/>
              </a:ext>
            </a:extLst>
          </p:cNvPr>
          <p:cNvSpPr/>
          <p:nvPr/>
        </p:nvSpPr>
        <p:spPr>
          <a:xfrm>
            <a:off x="5517454" y="2351523"/>
            <a:ext cx="609480" cy="238330"/>
          </a:xfrm>
          <a:prstGeom prst="roundRect">
            <a:avLst>
              <a:gd name="adj" fmla="val 0"/>
            </a:avLst>
          </a:prstGeom>
          <a:solidFill>
            <a:srgbClr val="7CA655">
              <a:alpha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الترخيص</a:t>
            </a:r>
            <a:endParaRPr kumimoji="0" lang="en-GB" sz="90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45" name="TextBox 5">
            <a:extLst>
              <a:ext uri="{FF2B5EF4-FFF2-40B4-BE49-F238E27FC236}">
                <a16:creationId xmlns:a16="http://schemas.microsoft.com/office/drawing/2014/main" id="{9CF3BDC9-02BC-58C6-ADA8-2DDFDB113802}"/>
              </a:ext>
            </a:extLst>
          </p:cNvPr>
          <p:cNvSpPr txBox="1"/>
          <p:nvPr/>
        </p:nvSpPr>
        <p:spPr>
          <a:xfrm>
            <a:off x="5360292" y="1296130"/>
            <a:ext cx="2360624" cy="253916"/>
          </a:xfrm>
          <a:prstGeom prst="rect">
            <a:avLst/>
          </a:prstGeom>
          <a:noFill/>
        </p:spPr>
        <p:txBody>
          <a:bodyPr wrap="square" rtlCol="0">
            <a:spAutoFit/>
          </a:bodyPr>
          <a:lstStyle/>
          <a:p>
            <a:pPr algn="ctr" rtl="1">
              <a:buClrTx/>
              <a:buFontTx/>
              <a:buNone/>
            </a:pPr>
            <a:r>
              <a:rPr lang="ar-SA" sz="1050" b="1" kern="1200" dirty="0">
                <a:solidFill>
                  <a:srgbClr val="4495A2"/>
                </a:solidFill>
                <a:latin typeface="Sakkal Majalla" panose="02000000000000000000" pitchFamily="2" charset="-78"/>
                <a:ea typeface="+mn-ea"/>
                <a:cs typeface="Sakkal Majalla" panose="02000000000000000000" pitchFamily="2" charset="-78"/>
              </a:rPr>
              <a:t>تنظيم ما يخص الأوقاف وغلة الوقف</a:t>
            </a:r>
            <a:endParaRPr lang="en-US" sz="1050" b="1" kern="1200" dirty="0">
              <a:solidFill>
                <a:srgbClr val="4495A2"/>
              </a:solidFill>
              <a:latin typeface="Sakkal Majalla" panose="02000000000000000000" pitchFamily="2" charset="-78"/>
              <a:ea typeface="+mn-ea"/>
              <a:cs typeface="Sakkal Majalla" panose="02000000000000000000" pitchFamily="2" charset="-78"/>
            </a:endParaRPr>
          </a:p>
        </p:txBody>
      </p:sp>
      <p:sp>
        <p:nvSpPr>
          <p:cNvPr id="646" name="TextBox 5">
            <a:extLst>
              <a:ext uri="{FF2B5EF4-FFF2-40B4-BE49-F238E27FC236}">
                <a16:creationId xmlns:a16="http://schemas.microsoft.com/office/drawing/2014/main" id="{A3D4CB98-00A6-7DFD-885F-86B7FF3D1815}"/>
              </a:ext>
            </a:extLst>
          </p:cNvPr>
          <p:cNvSpPr txBox="1"/>
          <p:nvPr/>
        </p:nvSpPr>
        <p:spPr>
          <a:xfrm>
            <a:off x="2230474" y="1277132"/>
            <a:ext cx="2760855" cy="261610"/>
          </a:xfrm>
          <a:prstGeom prst="rect">
            <a:avLst/>
          </a:prstGeom>
          <a:noFill/>
        </p:spPr>
        <p:txBody>
          <a:bodyPr wrap="square" rtlCol="0">
            <a:spAutoFit/>
          </a:bodyPr>
          <a:lstStyle/>
          <a:p>
            <a:pPr algn="ctr" rtl="1">
              <a:buClrTx/>
              <a:buFontTx/>
              <a:buNone/>
            </a:pPr>
            <a:r>
              <a:rPr lang="ar-SA" sz="1050" b="1" kern="1200" dirty="0">
                <a:solidFill>
                  <a:srgbClr val="4495A2"/>
                </a:solidFill>
                <a:latin typeface="Sakkal Majalla" panose="02000000000000000000" pitchFamily="2" charset="-78"/>
                <a:ea typeface="+mn-ea"/>
                <a:cs typeface="Sakkal Majalla" panose="02000000000000000000" pitchFamily="2" charset="-78"/>
              </a:rPr>
              <a:t>تنظيم ما يخص إدارة وحوكمة الاستثمار</a:t>
            </a:r>
            <a:endParaRPr lang="en-US" sz="1050" b="1" kern="1200" dirty="0">
              <a:solidFill>
                <a:srgbClr val="4495A2"/>
              </a:solidFill>
              <a:latin typeface="Sakkal Majalla" panose="02000000000000000000" pitchFamily="2" charset="-78"/>
              <a:ea typeface="+mn-ea"/>
              <a:cs typeface="Sakkal Majalla" panose="02000000000000000000" pitchFamily="2" charset="-78"/>
            </a:endParaRPr>
          </a:p>
        </p:txBody>
      </p:sp>
      <p:pic>
        <p:nvPicPr>
          <p:cNvPr id="647" name="Picture 14">
            <a:extLst>
              <a:ext uri="{FF2B5EF4-FFF2-40B4-BE49-F238E27FC236}">
                <a16:creationId xmlns:a16="http://schemas.microsoft.com/office/drawing/2014/main" id="{0FDF995F-7FF0-3F93-E075-90563840CF86}"/>
              </a:ext>
            </a:extLst>
          </p:cNvPr>
          <p:cNvPicPr>
            <a:picLocks noChangeAspect="1"/>
          </p:cNvPicPr>
          <p:nvPr/>
        </p:nvPicPr>
        <p:blipFill>
          <a:blip r:embed="rId3"/>
          <a:stretch>
            <a:fillRect/>
          </a:stretch>
        </p:blipFill>
        <p:spPr>
          <a:xfrm>
            <a:off x="5488461" y="1602823"/>
            <a:ext cx="2099840" cy="505720"/>
          </a:xfrm>
          <a:prstGeom prst="rect">
            <a:avLst/>
          </a:prstGeom>
        </p:spPr>
      </p:pic>
      <p:pic>
        <p:nvPicPr>
          <p:cNvPr id="648" name="صورة 4">
            <a:extLst>
              <a:ext uri="{FF2B5EF4-FFF2-40B4-BE49-F238E27FC236}">
                <a16:creationId xmlns:a16="http://schemas.microsoft.com/office/drawing/2014/main" id="{65ADC764-B8FE-DED7-D233-815062822210}"/>
              </a:ext>
            </a:extLst>
          </p:cNvPr>
          <p:cNvPicPr>
            <a:picLocks noChangeAspect="1"/>
          </p:cNvPicPr>
          <p:nvPr/>
        </p:nvPicPr>
        <p:blipFill rotWithShape="1">
          <a:blip r:embed="rId4"/>
          <a:srcRect l="7006" t="40862" r="7797" b="40326"/>
          <a:stretch/>
        </p:blipFill>
        <p:spPr>
          <a:xfrm>
            <a:off x="2352443" y="1578759"/>
            <a:ext cx="2467575" cy="544857"/>
          </a:xfrm>
          <a:prstGeom prst="rect">
            <a:avLst/>
          </a:prstGeom>
        </p:spPr>
      </p:pic>
      <p:sp>
        <p:nvSpPr>
          <p:cNvPr id="649" name="Rectangle: Rounded Corners 3">
            <a:extLst>
              <a:ext uri="{FF2B5EF4-FFF2-40B4-BE49-F238E27FC236}">
                <a16:creationId xmlns:a16="http://schemas.microsoft.com/office/drawing/2014/main" id="{CF8E474F-92D2-4139-7098-709DEA1FFF14}"/>
              </a:ext>
            </a:extLst>
          </p:cNvPr>
          <p:cNvSpPr/>
          <p:nvPr/>
        </p:nvSpPr>
        <p:spPr>
          <a:xfrm>
            <a:off x="1283674" y="3834998"/>
            <a:ext cx="1550389" cy="393421"/>
          </a:xfrm>
          <a:prstGeom prst="roundRect">
            <a:avLst>
              <a:gd name="adj" fmla="val 0"/>
            </a:avLst>
          </a:prstGeom>
          <a:solidFill>
            <a:srgbClr val="4495A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solidFill>
              <a:effectLst/>
              <a:uLnTx/>
              <a:uFillTx/>
              <a:latin typeface="Sakkal Majalla" panose="02000000000000000000" pitchFamily="2" charset="-78"/>
              <a:ea typeface="+mn-ea"/>
              <a:cs typeface="Sakkal Majalla" panose="02000000000000000000" pitchFamily="2" charset="-78"/>
            </a:endParaRPr>
          </a:p>
        </p:txBody>
      </p:sp>
      <p:sp>
        <p:nvSpPr>
          <p:cNvPr id="650" name="TextBox 5">
            <a:extLst>
              <a:ext uri="{FF2B5EF4-FFF2-40B4-BE49-F238E27FC236}">
                <a16:creationId xmlns:a16="http://schemas.microsoft.com/office/drawing/2014/main" id="{FCDA50BC-3843-FE99-7F83-47A70EF0A511}"/>
              </a:ext>
            </a:extLst>
          </p:cNvPr>
          <p:cNvSpPr txBox="1"/>
          <p:nvPr/>
        </p:nvSpPr>
        <p:spPr>
          <a:xfrm>
            <a:off x="1321775" y="3907227"/>
            <a:ext cx="1429296" cy="246221"/>
          </a:xfrm>
          <a:prstGeom prst="rect">
            <a:avLst/>
          </a:prstGeom>
          <a:noFill/>
        </p:spPr>
        <p:txBody>
          <a:bodyPr wrap="square" rtlCol="0">
            <a:spAutoFit/>
          </a:bodyPr>
          <a:lstStyle/>
          <a:p>
            <a:pPr algn="ctr">
              <a:buClrTx/>
              <a:buFontTx/>
              <a:buNone/>
            </a:pPr>
            <a:r>
              <a:rPr lang="ar-SA" sz="1000" b="1" kern="1200" dirty="0">
                <a:solidFill>
                  <a:prstClr val="white"/>
                </a:solidFill>
                <a:latin typeface="Sakkal Majalla" panose="02000000000000000000" pitchFamily="2" charset="-78"/>
                <a:ea typeface="+mn-ea"/>
                <a:cs typeface="Sakkal Majalla" panose="02000000000000000000" pitchFamily="2" charset="-78"/>
              </a:rPr>
              <a:t>الشركة المالية المرخصة</a:t>
            </a:r>
            <a:endParaRPr lang="en-US" sz="1000" b="1" kern="1200" dirty="0">
              <a:solidFill>
                <a:prstClr val="white"/>
              </a:solidFill>
              <a:latin typeface="Sakkal Majalla" panose="02000000000000000000" pitchFamily="2" charset="-78"/>
              <a:ea typeface="+mn-ea"/>
              <a:cs typeface="Sakkal Majalla" panose="02000000000000000000" pitchFamily="2" charset="-78"/>
            </a:endParaRPr>
          </a:p>
        </p:txBody>
      </p:sp>
      <p:sp>
        <p:nvSpPr>
          <p:cNvPr id="651" name="مستطيل: زوايا مستديرة 102">
            <a:extLst>
              <a:ext uri="{FF2B5EF4-FFF2-40B4-BE49-F238E27FC236}">
                <a16:creationId xmlns:a16="http://schemas.microsoft.com/office/drawing/2014/main" id="{0C2B2380-C26E-1EDD-8F76-ACE758DAB0B9}"/>
              </a:ext>
            </a:extLst>
          </p:cNvPr>
          <p:cNvSpPr/>
          <p:nvPr/>
        </p:nvSpPr>
        <p:spPr>
          <a:xfrm>
            <a:off x="1283674" y="4274088"/>
            <a:ext cx="1550389" cy="276998"/>
          </a:xfrm>
          <a:prstGeom prst="roundRect">
            <a:avLst>
              <a:gd name="adj" fmla="val 0"/>
            </a:avLst>
          </a:prstGeom>
          <a:solidFill>
            <a:srgbClr val="F9D448">
              <a:alpha val="25000"/>
            </a:srgbClr>
          </a:solidFill>
          <a:ln w="12700" cap="flat" cmpd="sng" algn="ctr">
            <a:no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52" name="مستطيل: زوايا مستديرة 103">
            <a:extLst>
              <a:ext uri="{FF2B5EF4-FFF2-40B4-BE49-F238E27FC236}">
                <a16:creationId xmlns:a16="http://schemas.microsoft.com/office/drawing/2014/main" id="{EE49C913-E581-E592-1797-C3C3AEAB087A}"/>
              </a:ext>
            </a:extLst>
          </p:cNvPr>
          <p:cNvSpPr/>
          <p:nvPr/>
        </p:nvSpPr>
        <p:spPr>
          <a:xfrm>
            <a:off x="2064209" y="4611069"/>
            <a:ext cx="769854" cy="393421"/>
          </a:xfrm>
          <a:prstGeom prst="roundRect">
            <a:avLst>
              <a:gd name="adj" fmla="val 0"/>
            </a:avLst>
          </a:prstGeom>
          <a:solidFill>
            <a:srgbClr val="F9D448">
              <a:alpha val="25000"/>
            </a:srgbClr>
          </a:solidFill>
          <a:ln w="12700" cap="flat" cmpd="sng" algn="ctr">
            <a:no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53" name="مربع نص 105">
            <a:extLst>
              <a:ext uri="{FF2B5EF4-FFF2-40B4-BE49-F238E27FC236}">
                <a16:creationId xmlns:a16="http://schemas.microsoft.com/office/drawing/2014/main" id="{DB97A0E5-3580-02D6-DE75-7875FA512D03}"/>
              </a:ext>
            </a:extLst>
          </p:cNvPr>
          <p:cNvSpPr txBox="1"/>
          <p:nvPr/>
        </p:nvSpPr>
        <p:spPr>
          <a:xfrm>
            <a:off x="1970601" y="4627466"/>
            <a:ext cx="971422" cy="230832"/>
          </a:xfrm>
          <a:prstGeom prst="rect">
            <a:avLst/>
          </a:prstGeom>
          <a:noFill/>
        </p:spPr>
        <p:txBody>
          <a:bodyPr wrap="square">
            <a:spAutoFit/>
          </a:bodyPr>
          <a:lstStyle/>
          <a:p>
            <a:pPr algn="ctr" rtl="1">
              <a:buClrTx/>
              <a:buFontTx/>
              <a:buNone/>
            </a:pPr>
            <a:r>
              <a:rPr lang="ar-SA" sz="900" b="1" kern="1200" dirty="0">
                <a:solidFill>
                  <a:schemeClr val="bg2">
                    <a:lumMod val="50000"/>
                  </a:schemeClr>
                </a:solidFill>
                <a:latin typeface="Sakkal Majalla" panose="02000000000000000000" pitchFamily="2" charset="-78"/>
                <a:ea typeface="+mn-ea"/>
                <a:cs typeface="Sakkal Majalla" panose="02000000000000000000" pitchFamily="2" charset="-78"/>
              </a:rPr>
              <a:t>مراجع حسابات خارجي</a:t>
            </a:r>
            <a:endParaRPr lang="en-US" sz="9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sp>
        <p:nvSpPr>
          <p:cNvPr id="654" name="مستطيل: زوايا مستديرة 106">
            <a:extLst>
              <a:ext uri="{FF2B5EF4-FFF2-40B4-BE49-F238E27FC236}">
                <a16:creationId xmlns:a16="http://schemas.microsoft.com/office/drawing/2014/main" id="{8DFF19C7-8B52-856B-0D68-2315FD66F0FE}"/>
              </a:ext>
            </a:extLst>
          </p:cNvPr>
          <p:cNvSpPr/>
          <p:nvPr/>
        </p:nvSpPr>
        <p:spPr>
          <a:xfrm>
            <a:off x="1286137" y="4603377"/>
            <a:ext cx="745554" cy="393421"/>
          </a:xfrm>
          <a:prstGeom prst="roundRect">
            <a:avLst>
              <a:gd name="adj" fmla="val 0"/>
            </a:avLst>
          </a:prstGeom>
          <a:solidFill>
            <a:srgbClr val="F9D448">
              <a:alpha val="25000"/>
            </a:srgbClr>
          </a:solidFill>
          <a:ln w="12700" cap="flat" cmpd="sng" algn="ctr">
            <a:no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55" name="مربع نص 107">
            <a:extLst>
              <a:ext uri="{FF2B5EF4-FFF2-40B4-BE49-F238E27FC236}">
                <a16:creationId xmlns:a16="http://schemas.microsoft.com/office/drawing/2014/main" id="{D8E24332-2ABD-8C21-A04D-903A14DEAF4B}"/>
              </a:ext>
            </a:extLst>
          </p:cNvPr>
          <p:cNvSpPr txBox="1"/>
          <p:nvPr/>
        </p:nvSpPr>
        <p:spPr>
          <a:xfrm>
            <a:off x="1255016" y="4680826"/>
            <a:ext cx="834887" cy="230832"/>
          </a:xfrm>
          <a:prstGeom prst="rect">
            <a:avLst/>
          </a:prstGeom>
          <a:noFill/>
        </p:spPr>
        <p:txBody>
          <a:bodyPr wrap="square">
            <a:spAutoFit/>
          </a:bodyPr>
          <a:lstStyle/>
          <a:p>
            <a:pPr algn="ctr" rtl="1">
              <a:buClrTx/>
              <a:buFontTx/>
              <a:buNone/>
            </a:pPr>
            <a:r>
              <a:rPr lang="ar-SA" sz="900" b="1" kern="1200" dirty="0">
                <a:solidFill>
                  <a:schemeClr val="bg2">
                    <a:lumMod val="50000"/>
                  </a:schemeClr>
                </a:solidFill>
                <a:latin typeface="Sakkal Majalla" panose="02000000000000000000" pitchFamily="2" charset="-78"/>
                <a:ea typeface="+mn-ea"/>
                <a:cs typeface="Sakkal Majalla" panose="02000000000000000000" pitchFamily="2" charset="-78"/>
              </a:rPr>
              <a:t>أمين حفظ</a:t>
            </a:r>
            <a:endParaRPr lang="en-US" sz="9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sp>
        <p:nvSpPr>
          <p:cNvPr id="656" name="TextBox 5">
            <a:extLst>
              <a:ext uri="{FF2B5EF4-FFF2-40B4-BE49-F238E27FC236}">
                <a16:creationId xmlns:a16="http://schemas.microsoft.com/office/drawing/2014/main" id="{63F56E35-97D9-A56E-23CC-0DC62A530C8F}"/>
              </a:ext>
            </a:extLst>
          </p:cNvPr>
          <p:cNvSpPr txBox="1"/>
          <p:nvPr/>
        </p:nvSpPr>
        <p:spPr>
          <a:xfrm>
            <a:off x="1286524" y="4276356"/>
            <a:ext cx="1429296" cy="246221"/>
          </a:xfrm>
          <a:prstGeom prst="rect">
            <a:avLst/>
          </a:prstGeom>
          <a:noFill/>
        </p:spPr>
        <p:txBody>
          <a:bodyPr wrap="square" rtlCol="0">
            <a:spAutoFit/>
          </a:bodyPr>
          <a:lstStyle/>
          <a:p>
            <a:pPr algn="ctr">
              <a:buClrTx/>
              <a:buFontTx/>
              <a:buNone/>
            </a:pPr>
            <a:r>
              <a:rPr lang="ar-SA" sz="1000" b="1" kern="1200" dirty="0">
                <a:solidFill>
                  <a:schemeClr val="bg2">
                    <a:lumMod val="50000"/>
                  </a:schemeClr>
                </a:solidFill>
                <a:latin typeface="Sakkal Majalla" panose="02000000000000000000" pitchFamily="2" charset="-78"/>
                <a:ea typeface="+mn-ea"/>
                <a:cs typeface="Sakkal Majalla" panose="02000000000000000000" pitchFamily="2" charset="-78"/>
              </a:rPr>
              <a:t>مجلس إدارة الصندوق</a:t>
            </a:r>
            <a:endParaRPr lang="en-US" sz="1000" b="1" kern="1200" dirty="0">
              <a:solidFill>
                <a:schemeClr val="bg2">
                  <a:lumMod val="50000"/>
                </a:schemeClr>
              </a:solidFill>
              <a:latin typeface="Sakkal Majalla" panose="02000000000000000000" pitchFamily="2" charset="-78"/>
              <a:ea typeface="+mn-ea"/>
              <a:cs typeface="Sakkal Majalla" panose="02000000000000000000" pitchFamily="2" charset="-78"/>
            </a:endParaRPr>
          </a:p>
        </p:txBody>
      </p:sp>
      <p:sp>
        <p:nvSpPr>
          <p:cNvPr id="657" name="Rectangle: Rounded Corners 3">
            <a:extLst>
              <a:ext uri="{FF2B5EF4-FFF2-40B4-BE49-F238E27FC236}">
                <a16:creationId xmlns:a16="http://schemas.microsoft.com/office/drawing/2014/main" id="{172011F0-5E46-94CC-0D79-1001C79F32E0}"/>
              </a:ext>
            </a:extLst>
          </p:cNvPr>
          <p:cNvSpPr/>
          <p:nvPr/>
        </p:nvSpPr>
        <p:spPr>
          <a:xfrm>
            <a:off x="3664055" y="5198981"/>
            <a:ext cx="2654547" cy="772370"/>
          </a:xfrm>
          <a:prstGeom prst="roundRect">
            <a:avLst>
              <a:gd name="adj" fmla="val 0"/>
            </a:avLst>
          </a:prstGeom>
          <a:solidFill>
            <a:srgbClr val="7CA655">
              <a:alpha val="25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solidFill>
              <a:effectLst/>
              <a:uLnTx/>
              <a:uFillTx/>
              <a:latin typeface="Sakkal Majalla" panose="02000000000000000000" pitchFamily="2" charset="-78"/>
              <a:ea typeface="+mn-ea"/>
              <a:cs typeface="Sakkal Majalla" panose="02000000000000000000" pitchFamily="2" charset="-78"/>
            </a:endParaRPr>
          </a:p>
        </p:txBody>
      </p:sp>
      <p:sp>
        <p:nvSpPr>
          <p:cNvPr id="658" name="TextBox 5">
            <a:extLst>
              <a:ext uri="{FF2B5EF4-FFF2-40B4-BE49-F238E27FC236}">
                <a16:creationId xmlns:a16="http://schemas.microsoft.com/office/drawing/2014/main" id="{377507F7-4166-D9CC-7491-F3C01D49EA71}"/>
              </a:ext>
            </a:extLst>
          </p:cNvPr>
          <p:cNvSpPr txBox="1"/>
          <p:nvPr/>
        </p:nvSpPr>
        <p:spPr>
          <a:xfrm>
            <a:off x="3753380" y="5706465"/>
            <a:ext cx="2475898" cy="246221"/>
          </a:xfrm>
          <a:prstGeom prst="rect">
            <a:avLst/>
          </a:prstGeom>
          <a:noFill/>
        </p:spPr>
        <p:txBody>
          <a:bodyPr wrap="square" rtlCol="0">
            <a:spAutoFit/>
          </a:bodyPr>
          <a:lstStyle/>
          <a:p>
            <a:pPr algn="ctr" rtl="1">
              <a:buClrTx/>
              <a:buFontTx/>
              <a:buNone/>
            </a:pPr>
            <a:r>
              <a:rPr lang="ar-SA" sz="1000" b="1" kern="1200" dirty="0">
                <a:solidFill>
                  <a:srgbClr val="4495A2"/>
                </a:solidFill>
                <a:latin typeface="Sakkal Majalla" panose="02000000000000000000" pitchFamily="2" charset="-78"/>
                <a:ea typeface="+mn-ea"/>
                <a:cs typeface="Sakkal Majalla" panose="02000000000000000000" pitchFamily="2" charset="-78"/>
              </a:rPr>
              <a:t>المشتركون (الواقفون) أفراد ومؤسسات</a:t>
            </a:r>
            <a:endParaRPr lang="en-US" sz="1000" b="1" kern="1200" dirty="0">
              <a:solidFill>
                <a:srgbClr val="4495A2"/>
              </a:solidFill>
              <a:latin typeface="Sakkal Majalla" panose="02000000000000000000" pitchFamily="2" charset="-78"/>
              <a:ea typeface="+mn-ea"/>
              <a:cs typeface="Sakkal Majalla" panose="02000000000000000000" pitchFamily="2" charset="-78"/>
            </a:endParaRPr>
          </a:p>
        </p:txBody>
      </p:sp>
      <p:pic>
        <p:nvPicPr>
          <p:cNvPr id="659" name="Graphic 7">
            <a:extLst>
              <a:ext uri="{FF2B5EF4-FFF2-40B4-BE49-F238E27FC236}">
                <a16:creationId xmlns:a16="http://schemas.microsoft.com/office/drawing/2014/main" id="{85D457CD-51C2-68D7-B215-56A16D327A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72213" y="5238637"/>
            <a:ext cx="577232" cy="419252"/>
          </a:xfrm>
          <a:prstGeom prst="rect">
            <a:avLst/>
          </a:prstGeom>
        </p:spPr>
      </p:pic>
      <p:pic>
        <p:nvPicPr>
          <p:cNvPr id="660" name="Graphic 35">
            <a:extLst>
              <a:ext uri="{FF2B5EF4-FFF2-40B4-BE49-F238E27FC236}">
                <a16:creationId xmlns:a16="http://schemas.microsoft.com/office/drawing/2014/main" id="{77B0955F-301E-4715-564B-51B16B3E2B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75805" y="5253349"/>
            <a:ext cx="398749" cy="398749"/>
          </a:xfrm>
          <a:prstGeom prst="rect">
            <a:avLst/>
          </a:prstGeom>
        </p:spPr>
      </p:pic>
      <p:sp>
        <p:nvSpPr>
          <p:cNvPr id="661" name="Rectangle: Rounded Corners 3">
            <a:extLst>
              <a:ext uri="{FF2B5EF4-FFF2-40B4-BE49-F238E27FC236}">
                <a16:creationId xmlns:a16="http://schemas.microsoft.com/office/drawing/2014/main" id="{1B585424-8508-B02D-490E-8E73AE2DF658}"/>
              </a:ext>
            </a:extLst>
          </p:cNvPr>
          <p:cNvSpPr/>
          <p:nvPr/>
        </p:nvSpPr>
        <p:spPr>
          <a:xfrm>
            <a:off x="8999483" y="1602823"/>
            <a:ext cx="2503321" cy="557814"/>
          </a:xfrm>
          <a:prstGeom prst="roundRect">
            <a:avLst>
              <a:gd name="adj" fmla="val 0"/>
            </a:avLst>
          </a:prstGeom>
          <a:solidFill>
            <a:srgbClr val="F9D448">
              <a:alpha val="25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solidFill>
              <a:effectLst/>
              <a:uLnTx/>
              <a:uFillTx/>
              <a:latin typeface="Sakkal Majalla" panose="02000000000000000000" pitchFamily="2" charset="-78"/>
              <a:ea typeface="+mn-ea"/>
              <a:cs typeface="Sakkal Majalla" panose="02000000000000000000" pitchFamily="2" charset="-78"/>
            </a:endParaRPr>
          </a:p>
        </p:txBody>
      </p:sp>
      <p:sp>
        <p:nvSpPr>
          <p:cNvPr id="662" name="Rectangle: Rounded Corners 3">
            <a:extLst>
              <a:ext uri="{FF2B5EF4-FFF2-40B4-BE49-F238E27FC236}">
                <a16:creationId xmlns:a16="http://schemas.microsoft.com/office/drawing/2014/main" id="{3847F73F-05E6-9606-4968-3CDAF7F43DD3}"/>
              </a:ext>
            </a:extLst>
          </p:cNvPr>
          <p:cNvSpPr/>
          <p:nvPr/>
        </p:nvSpPr>
        <p:spPr>
          <a:xfrm>
            <a:off x="8453543" y="5492011"/>
            <a:ext cx="2561582" cy="552828"/>
          </a:xfrm>
          <a:prstGeom prst="roundRect">
            <a:avLst>
              <a:gd name="adj" fmla="val 0"/>
            </a:avLst>
          </a:prstGeom>
          <a:solidFill>
            <a:srgbClr val="F9D448">
              <a:alpha val="25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A5A5A5"/>
              </a:solidFill>
              <a:effectLst/>
              <a:uLnTx/>
              <a:uFillTx/>
              <a:latin typeface="Sakkal Majalla" panose="02000000000000000000" pitchFamily="2" charset="-78"/>
              <a:ea typeface="+mn-ea"/>
              <a:cs typeface="Sakkal Majalla" panose="02000000000000000000" pitchFamily="2" charset="-78"/>
            </a:endParaRPr>
          </a:p>
        </p:txBody>
      </p:sp>
      <p:sp>
        <p:nvSpPr>
          <p:cNvPr id="663" name="وسيلة الشرح: خطية مع شريط تمييز 142">
            <a:extLst>
              <a:ext uri="{FF2B5EF4-FFF2-40B4-BE49-F238E27FC236}">
                <a16:creationId xmlns:a16="http://schemas.microsoft.com/office/drawing/2014/main" id="{33A09D0D-D718-7321-D8BA-19A3D8442FF0}"/>
              </a:ext>
            </a:extLst>
          </p:cNvPr>
          <p:cNvSpPr/>
          <p:nvPr/>
        </p:nvSpPr>
        <p:spPr>
          <a:xfrm>
            <a:off x="8494908" y="5492011"/>
            <a:ext cx="2479575" cy="522623"/>
          </a:xfrm>
          <a:prstGeom prst="accentCallout1">
            <a:avLst>
              <a:gd name="adj1" fmla="val 44679"/>
              <a:gd name="adj2" fmla="val -4433"/>
              <a:gd name="adj3" fmla="val -181827"/>
              <a:gd name="adj4" fmla="val -73435"/>
            </a:avLst>
          </a:prstGeom>
          <a:noFill/>
          <a:ln w="12700" cap="flat" cmpd="sng" algn="ctr">
            <a:solidFill>
              <a:srgbClr val="F9D448"/>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05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تحصل كل جمعية على غلة الوقف "أرباح الصندوق" بحسب حصتها في الصندوق</a:t>
            </a:r>
            <a:endParaRPr kumimoji="0" lang="en-GB" sz="105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664" name="وسيلة الشرح: خطية مع شريط تمييز 143">
            <a:extLst>
              <a:ext uri="{FF2B5EF4-FFF2-40B4-BE49-F238E27FC236}">
                <a16:creationId xmlns:a16="http://schemas.microsoft.com/office/drawing/2014/main" id="{6DD2BD19-07F5-DA41-4C6D-EADCDFC14338}"/>
              </a:ext>
            </a:extLst>
          </p:cNvPr>
          <p:cNvSpPr/>
          <p:nvPr/>
        </p:nvSpPr>
        <p:spPr>
          <a:xfrm>
            <a:off x="8923009" y="1642531"/>
            <a:ext cx="2656267" cy="522623"/>
          </a:xfrm>
          <a:prstGeom prst="accentCallout1">
            <a:avLst>
              <a:gd name="adj1" fmla="val 44679"/>
              <a:gd name="adj2" fmla="val -4433"/>
              <a:gd name="adj3" fmla="val 286509"/>
              <a:gd name="adj4" fmla="val -42410"/>
            </a:avLst>
          </a:prstGeom>
          <a:noFill/>
          <a:ln w="12700" cap="flat" cmpd="sng" algn="ctr">
            <a:solidFill>
              <a:srgbClr val="F9D448"/>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05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rPr>
              <a:t>أهمية وجود إطار توافقي بين الجهات المستفيدة يتضمن : التسويق والإدارة والاشراف</a:t>
            </a:r>
            <a:endParaRPr kumimoji="0" lang="en-GB" sz="1050" b="1" i="0" u="none" strike="noStrike" kern="1200" cap="none" spc="0" normalizeH="0" baseline="0" noProof="0" dirty="0">
              <a:ln>
                <a:noFill/>
              </a:ln>
              <a:solidFill>
                <a:schemeClr val="bg2">
                  <a:lumMod val="50000"/>
                </a:schemeClr>
              </a:solidFill>
              <a:effectLst/>
              <a:uLnTx/>
              <a:uFillTx/>
              <a:latin typeface="Sakkal Majalla" panose="02000000000000000000" pitchFamily="2" charset="-78"/>
              <a:ea typeface="+mn-ea"/>
              <a:cs typeface="Sakkal Majalla" panose="02000000000000000000" pitchFamily="2" charset="-78"/>
            </a:endParaRPr>
          </a:p>
        </p:txBody>
      </p:sp>
      <p:sp>
        <p:nvSpPr>
          <p:cNvPr id="3" name="Google Shape;605;p19">
            <a:extLst>
              <a:ext uri="{FF2B5EF4-FFF2-40B4-BE49-F238E27FC236}">
                <a16:creationId xmlns:a16="http://schemas.microsoft.com/office/drawing/2014/main" id="{823ECCE4-54A3-05DD-C3E8-97A453FBBF93}"/>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17</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76265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1"/>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a:solidFill>
                  <a:srgbClr val="4495A2"/>
                </a:solidFill>
                <a:latin typeface="Sakkal Majalla"/>
                <a:ea typeface="Sakkal Majalla"/>
                <a:cs typeface="Sakkal Majalla"/>
                <a:sym typeface="Sakkal Majalla"/>
              </a:rPr>
              <a:t>أبرز الأحكام والتنظيمات ذات العلاقة</a:t>
            </a:r>
            <a:endParaRPr/>
          </a:p>
        </p:txBody>
      </p:sp>
      <p:graphicFrame>
        <p:nvGraphicFramePr>
          <p:cNvPr id="637" name="Google Shape;637;p21"/>
          <p:cNvGraphicFramePr/>
          <p:nvPr>
            <p:extLst>
              <p:ext uri="{D42A27DB-BD31-4B8C-83A1-F6EECF244321}">
                <p14:modId xmlns:p14="http://schemas.microsoft.com/office/powerpoint/2010/main" val="3016212926"/>
              </p:ext>
            </p:extLst>
          </p:nvPr>
        </p:nvGraphicFramePr>
        <p:xfrm>
          <a:off x="1253447" y="2432915"/>
          <a:ext cx="9700300" cy="3463800"/>
        </p:xfrm>
        <a:graphic>
          <a:graphicData uri="http://schemas.openxmlformats.org/drawingml/2006/table">
            <a:tbl>
              <a:tblPr firstRow="1" bandRow="1">
                <a:noFill/>
                <a:tableStyleId>{36A3C686-50F2-44FB-A079-F368EE3D86CE}</a:tableStyleId>
              </a:tblPr>
              <a:tblGrid>
                <a:gridCol w="7186700">
                  <a:extLst>
                    <a:ext uri="{9D8B030D-6E8A-4147-A177-3AD203B41FA5}">
                      <a16:colId xmlns:a16="http://schemas.microsoft.com/office/drawing/2014/main" val="20000"/>
                    </a:ext>
                  </a:extLst>
                </a:gridCol>
                <a:gridCol w="2513600">
                  <a:extLst>
                    <a:ext uri="{9D8B030D-6E8A-4147-A177-3AD203B41FA5}">
                      <a16:colId xmlns:a16="http://schemas.microsoft.com/office/drawing/2014/main" val="20001"/>
                    </a:ext>
                  </a:extLst>
                </a:gridCol>
              </a:tblGrid>
              <a:tr h="448325">
                <a:tc>
                  <a:txBody>
                    <a:bodyPr/>
                    <a:lstStyle/>
                    <a:p>
                      <a:pPr marL="0" marR="0" lvl="0" indent="0" algn="r"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لائحة صناديق الاستثمار وتعليمات الموافقة على إنشاء الصناديق الاستثمارية الوقفية</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48">
                        <a:alpha val="25000"/>
                      </a:srgb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التنظيمات ذات العلاقة</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0"/>
                  </a:ext>
                </a:extLst>
              </a:tr>
              <a:tr h="448325">
                <a:tc>
                  <a:txBody>
                    <a:bodyPr/>
                    <a:lstStyle/>
                    <a:p>
                      <a:pPr marL="0" marR="0" lvl="0" indent="0" algn="r"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مؤسسات السوق المالية المرخص لهــم بممارســة أعمــال الإدارة</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مــديــر الصنــــدوق</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1"/>
                  </a:ext>
                </a:extLst>
              </a:tr>
              <a:tr h="448325">
                <a:tc>
                  <a:txBody>
                    <a:bodyPr/>
                    <a:lstStyle/>
                    <a:p>
                      <a:pPr marL="0" marR="0" lvl="0" indent="0" algn="r"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الجهات المرخصة من وزارة الموارد البشرية والتنمية الاجتماعية والهيئة العامة للأوقاف</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48">
                        <a:alpha val="25000"/>
                      </a:srgb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الجهــة المستفيــدة</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2"/>
                  </a:ext>
                </a:extLst>
              </a:tr>
              <a:tr h="448325">
                <a:tc>
                  <a:txBody>
                    <a:bodyPr/>
                    <a:lstStyle/>
                    <a:p>
                      <a:pPr marL="0" marR="0" lvl="0" indent="0" algn="r"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يتــم التوافق عليها وتحديدها في شــروط وأحكــام الصنــدوق</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مــجـــالات الاستثمـــار</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3"/>
                  </a:ext>
                </a:extLst>
              </a:tr>
              <a:tr h="448325">
                <a:tc>
                  <a:txBody>
                    <a:bodyPr/>
                    <a:lstStyle/>
                    <a:p>
                      <a:pPr marL="0" marR="0" lvl="0" indent="0" algn="r"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تـــم تــوزيـــع %50 مـــن صافــي أربــاح  الصندوق على الأقل سنوياً على الجهات المستفيدة</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48">
                        <a:alpha val="25000"/>
                      </a:srgb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عـــوائــد الاستثمـــار</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4"/>
                  </a:ext>
                </a:extLst>
              </a:tr>
              <a:tr h="448325">
                <a:tc>
                  <a:txBody>
                    <a:bodyPr/>
                    <a:lstStyle/>
                    <a:p>
                      <a:pPr marL="0" marR="0" lvl="0" indent="0" algn="r"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غيــــر مــــتاح</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استرداد الاشتراكــات</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5"/>
                  </a:ext>
                </a:extLst>
              </a:tr>
              <a:tr h="773850">
                <a:tc>
                  <a:txBody>
                    <a:bodyPr/>
                    <a:lstStyle/>
                    <a:p>
                      <a:pPr marL="0" marR="0" lvl="0" indent="0" algn="just" rtl="1">
                        <a:spcBef>
                          <a:spcPts val="0"/>
                        </a:spcBef>
                        <a:spcAft>
                          <a:spcPts val="0"/>
                        </a:spcAft>
                        <a:buNone/>
                      </a:pPr>
                      <a:r>
                        <a:rPr lang="ar-SA" sz="1400" b="0" u="none" strike="noStrike" cap="none" dirty="0">
                          <a:solidFill>
                            <a:schemeClr val="bg2">
                              <a:lumMod val="50000"/>
                            </a:schemeClr>
                          </a:solidFill>
                          <a:latin typeface="Sakkal Majalla"/>
                          <a:ea typeface="Sakkal Majalla"/>
                          <a:cs typeface="Sakkal Majalla"/>
                          <a:sym typeface="Sakkal Majalla"/>
                        </a:rPr>
                        <a:t>حسب ما هو محدد في شروط وأحكام الصنــدوق، وعند التعذر للهيئــة العامــة للأوقـــاف وفق تقديرها المحض تحويلها لجهات غيـــر ربحيــــة أخـــرى مخصصـــة لـــذات الغرض المحدد في الشروط والأحكام مع مراعاة شرط الواقف – مالكي الوحدات -.</a:t>
                      </a:r>
                      <a:endParaRPr sz="1400" b="0" u="none" strike="noStrike" cap="none" dirty="0">
                        <a:solidFill>
                          <a:schemeClr val="bg2">
                            <a:lumMod val="50000"/>
                          </a:schemeClr>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448">
                        <a:alpha val="25000"/>
                      </a:srgbClr>
                    </a:solidFill>
                  </a:tcPr>
                </a:tc>
                <a:tc>
                  <a:txBody>
                    <a:bodyPr/>
                    <a:lstStyle/>
                    <a:p>
                      <a:pPr marL="0" marR="0" lvl="0" indent="0" algn="ctr" rtl="1">
                        <a:spcBef>
                          <a:spcPts val="0"/>
                        </a:spcBef>
                        <a:spcAft>
                          <a:spcPts val="0"/>
                        </a:spcAft>
                        <a:buNone/>
                      </a:pPr>
                      <a:r>
                        <a:rPr lang="ar-SA" sz="1400" b="1" u="none" strike="noStrike" cap="none" dirty="0">
                          <a:solidFill>
                            <a:schemeClr val="bg1"/>
                          </a:solidFill>
                          <a:latin typeface="Sakkal Majalla"/>
                          <a:ea typeface="Sakkal Majalla"/>
                          <a:cs typeface="Sakkal Majalla"/>
                          <a:sym typeface="Sakkal Majalla"/>
                        </a:rPr>
                        <a:t>مآل أصول الصندوق عند الانتهـــاء</a:t>
                      </a:r>
                      <a:endParaRPr sz="1400" b="1" u="none" strike="noStrike" cap="none" dirty="0">
                        <a:solidFill>
                          <a:schemeClr val="bg1"/>
                        </a:solidFill>
                        <a:latin typeface="Sakkal Majalla"/>
                        <a:ea typeface="Sakkal Majalla"/>
                        <a:cs typeface="Sakkal Majalla"/>
                        <a:sym typeface="Sakkal Majalla"/>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95A2"/>
                    </a:solidFill>
                  </a:tcPr>
                </a:tc>
                <a:extLst>
                  <a:ext uri="{0D108BD9-81ED-4DB2-BD59-A6C34878D82A}">
                    <a16:rowId xmlns:a16="http://schemas.microsoft.com/office/drawing/2014/main" val="10006"/>
                  </a:ext>
                </a:extLst>
              </a:tr>
            </a:tbl>
          </a:graphicData>
        </a:graphic>
      </p:graphicFrame>
      <p:sp>
        <p:nvSpPr>
          <p:cNvPr id="638" name="Google Shape;638;p21"/>
          <p:cNvSpPr txBox="1"/>
          <p:nvPr/>
        </p:nvSpPr>
        <p:spPr>
          <a:xfrm>
            <a:off x="1253447" y="1718727"/>
            <a:ext cx="9786000" cy="584700"/>
          </a:xfrm>
          <a:prstGeom prst="rect">
            <a:avLst/>
          </a:prstGeom>
          <a:noFill/>
          <a:ln>
            <a:noFill/>
          </a:ln>
        </p:spPr>
        <p:txBody>
          <a:bodyPr spcFirstLastPara="1" wrap="square" lIns="45700" tIns="45700" rIns="45700" bIns="45700" anchor="t" anchorCtr="0">
            <a:spAutoFit/>
          </a:bodyPr>
          <a:lstStyle/>
          <a:p>
            <a:pPr marL="0" marR="0" lvl="0" indent="0" algn="just" rtl="1">
              <a:spcBef>
                <a:spcPts val="0"/>
              </a:spcBef>
              <a:spcAft>
                <a:spcPts val="0"/>
              </a:spcAft>
              <a:buNone/>
            </a:pPr>
            <a:r>
              <a:rPr lang="ar-SA" sz="2400" baseline="30000" dirty="0">
                <a:solidFill>
                  <a:schemeClr val="bg2">
                    <a:lumMod val="50000"/>
                  </a:schemeClr>
                </a:solidFill>
                <a:latin typeface="Sakkal Majalla"/>
                <a:ea typeface="Sakkal Majalla"/>
                <a:cs typeface="Sakkal Majalla"/>
                <a:sym typeface="Sakkal Majalla"/>
              </a:rPr>
              <a:t>تلتزم الصناديق الاستثمارية الوقفية بالمتطلبات الواردة في لوائح صناديق الاستثمار الصادرة من هيئة السوق المالية، بالإضافة لتعليمات الموافقة على إنشاء الصناديق الاستثمارية الوقفية الصادرة من الهيئة العامة للأوقاف ، والتي من أبرز أحكامها :</a:t>
            </a:r>
            <a:endParaRPr sz="2400" baseline="30000" dirty="0">
              <a:solidFill>
                <a:schemeClr val="bg2">
                  <a:lumMod val="50000"/>
                </a:schemeClr>
              </a:solidFill>
              <a:latin typeface="Sakkal Majalla"/>
              <a:ea typeface="Sakkal Majalla"/>
              <a:cs typeface="Sakkal Majalla"/>
              <a:sym typeface="Sakkal Majalla"/>
            </a:endParaRPr>
          </a:p>
        </p:txBody>
      </p:sp>
      <p:sp>
        <p:nvSpPr>
          <p:cNvPr id="4" name="Google Shape;605;p19">
            <a:extLst>
              <a:ext uri="{FF2B5EF4-FFF2-40B4-BE49-F238E27FC236}">
                <a16:creationId xmlns:a16="http://schemas.microsoft.com/office/drawing/2014/main" id="{5039B88F-87F9-88D2-258B-38DEE6704BBC}"/>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18</a:t>
            </a:fld>
            <a:endParaRPr sz="1100" dirty="0">
              <a:solidFill>
                <a:schemeClr val="dk1"/>
              </a:solidFill>
              <a:latin typeface="Sakkal Majalla"/>
              <a:ea typeface="Sakkal Majalla"/>
              <a:cs typeface="Sakkal Majalla"/>
              <a:sym typeface="Sakkal Majal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BA5D9305-6193-9413-52B3-C71D92794790}"/>
              </a:ext>
            </a:extLst>
          </p:cNvPr>
          <p:cNvPicPr>
            <a:picLocks noGrp="1" noChangeAspect="1"/>
          </p:cNvPicPr>
          <p:nvPr>
            <p:ph type="pic" sz="quarter" idx="13"/>
          </p:nvPr>
        </p:nvPicPr>
        <p:blipFill>
          <a:blip r:embed="rId2"/>
          <a:srcRect t="7813" b="7813"/>
          <a:stretch>
            <a:fillRect/>
          </a:stretch>
        </p:blipFill>
        <p:spPr/>
      </p:pic>
      <p:sp>
        <p:nvSpPr>
          <p:cNvPr id="6" name="Google Shape;583;p18">
            <a:extLst>
              <a:ext uri="{FF2B5EF4-FFF2-40B4-BE49-F238E27FC236}">
                <a16:creationId xmlns:a16="http://schemas.microsoft.com/office/drawing/2014/main" id="{F99EB37E-4643-A5F3-C82A-39E8099EC273}"/>
              </a:ext>
            </a:extLst>
          </p:cNvPr>
          <p:cNvSpPr txBox="1">
            <a:spLocks/>
          </p:cNvSpPr>
          <p:nvPr/>
        </p:nvSpPr>
        <p:spPr>
          <a:xfrm>
            <a:off x="6436995" y="2644196"/>
            <a:ext cx="5551096" cy="2795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ts val="2800"/>
              <a:buFont typeface="Arial"/>
              <a:buNone/>
              <a:defRPr sz="1600" b="0" i="0" u="none" strike="noStrike" cap="none">
                <a:solidFill>
                  <a:schemeClr val="bg1"/>
                </a:solidFill>
                <a:latin typeface="+mn-lt"/>
                <a:ea typeface="Libre Franklin"/>
                <a:cs typeface="Libre Franklin"/>
                <a:sym typeface="Libre Franklin"/>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Libre Franklin"/>
                <a:ea typeface="Libre Franklin"/>
                <a:cs typeface="Libre Franklin"/>
                <a:sym typeface="Libre Franklin"/>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Libre Franklin"/>
                <a:ea typeface="Libre Franklin"/>
                <a:cs typeface="Libre Franklin"/>
                <a:sym typeface="Libre Franklin"/>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Libre Franklin"/>
                <a:ea typeface="Libre Franklin"/>
                <a:cs typeface="Libre Franklin"/>
                <a:sym typeface="Libre Franklin"/>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Libre Franklin"/>
                <a:ea typeface="Libre Franklin"/>
                <a:cs typeface="Libre Franklin"/>
                <a:sym typeface="Libre Franklin"/>
              </a:defRPr>
            </a:lvl5pPr>
            <a:lvl6pPr marL="2286000" marR="0" lvl="5"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Libre Franklin"/>
                <a:ea typeface="Libre Franklin"/>
                <a:cs typeface="Libre Franklin"/>
                <a:sym typeface="Libre Franklin"/>
              </a:defRPr>
            </a:lvl6pPr>
            <a:lvl7pPr marL="2743200" marR="0" lvl="6"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Libre Franklin"/>
                <a:ea typeface="Libre Franklin"/>
                <a:cs typeface="Libre Franklin"/>
                <a:sym typeface="Libre Franklin"/>
              </a:defRPr>
            </a:lvl7pPr>
            <a:lvl8pPr marL="3200400" marR="0" lvl="7"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Libre Franklin"/>
                <a:ea typeface="Libre Franklin"/>
                <a:cs typeface="Libre Franklin"/>
                <a:sym typeface="Libre Franklin"/>
              </a:defRPr>
            </a:lvl8pPr>
            <a:lvl9pPr marL="3657600" marR="0" lvl="8" indent="0" algn="ctr" rtl="0">
              <a:lnSpc>
                <a:spcPct val="90000"/>
              </a:lnSpc>
              <a:spcBef>
                <a:spcPts val="500"/>
              </a:spcBef>
              <a:spcAft>
                <a:spcPts val="0"/>
              </a:spcAft>
              <a:buClr>
                <a:schemeClr val="lt1"/>
              </a:buClr>
              <a:buSzPts val="1800"/>
              <a:buFont typeface="Arial"/>
              <a:buNone/>
              <a:defRPr sz="1600" b="0" i="0" u="none" strike="noStrike" cap="none">
                <a:solidFill>
                  <a:schemeClr val="lt1"/>
                </a:solidFill>
                <a:latin typeface="Libre Franklin"/>
                <a:ea typeface="Libre Franklin"/>
                <a:cs typeface="Libre Franklin"/>
                <a:sym typeface="Libre Franklin"/>
              </a:defRPr>
            </a:lvl9pPr>
          </a:lstStyle>
          <a:p>
            <a:pPr algn="ctr" rtl="1">
              <a:lnSpc>
                <a:spcPct val="150000"/>
              </a:lnSpc>
              <a:spcBef>
                <a:spcPts val="0"/>
              </a:spcBef>
              <a:buSzPts val="1600"/>
            </a:pPr>
            <a:r>
              <a:rPr lang="ar-SA" dirty="0">
                <a:solidFill>
                  <a:schemeClr val="bg2">
                    <a:lumMod val="50000"/>
                  </a:schemeClr>
                </a:solidFill>
                <a:latin typeface="Sakkal Majalla"/>
                <a:cs typeface="Sakkal Majalla"/>
                <a:sym typeface="Sakkal Majalla"/>
              </a:rPr>
              <a:t>أطلقت شركة جدوى للاستثمار بالتعاون مع شركة استثمار المستقبل للأوقاف مبادرتها في مشروع: </a:t>
            </a:r>
            <a:endParaRPr lang="ar-SA" dirty="0">
              <a:solidFill>
                <a:schemeClr val="bg2">
                  <a:lumMod val="50000"/>
                </a:schemeClr>
              </a:solidFill>
              <a:latin typeface="Sakkal Majalla"/>
              <a:cs typeface="Sakkal Majalla"/>
            </a:endParaRPr>
          </a:p>
          <a:p>
            <a:pPr algn="ctr" rtl="1">
              <a:lnSpc>
                <a:spcPct val="150000"/>
              </a:lnSpc>
              <a:buClr>
                <a:srgbClr val="7CA655"/>
              </a:buClr>
              <a:buSzPts val="1600"/>
            </a:pPr>
            <a:r>
              <a:rPr lang="ar-SA" b="1" dirty="0">
                <a:solidFill>
                  <a:srgbClr val="4495A2"/>
                </a:solidFill>
                <a:latin typeface="Sakkal Majalla"/>
                <a:ea typeface="Sakkal Majalla"/>
                <a:cs typeface="Sakkal Majalla"/>
                <a:sym typeface="Sakkal Majalla"/>
              </a:rPr>
              <a:t>صناديق الاستثمار المستقبل</a:t>
            </a:r>
          </a:p>
          <a:p>
            <a:pPr algn="ctr" rtl="1">
              <a:lnSpc>
                <a:spcPct val="150000"/>
              </a:lnSpc>
              <a:buClr>
                <a:srgbClr val="7CA655"/>
              </a:buClr>
              <a:buSzPts val="1600"/>
            </a:pPr>
            <a:r>
              <a:rPr lang="ar-SA" dirty="0">
                <a:solidFill>
                  <a:schemeClr val="bg2">
                    <a:lumMod val="50000"/>
                  </a:schemeClr>
                </a:solidFill>
                <a:latin typeface="Sakkal Majalla"/>
                <a:cs typeface="Sakkal Majalla"/>
                <a:sym typeface="Sakkal Majalla"/>
              </a:rPr>
              <a:t>حيث تهدف الصناديق إلى:</a:t>
            </a:r>
            <a:endParaRPr lang="ar-SA" dirty="0">
              <a:solidFill>
                <a:schemeClr val="bg2">
                  <a:lumMod val="50000"/>
                </a:schemeClr>
              </a:solidFill>
              <a:latin typeface="Sakkal Majalla"/>
              <a:cs typeface="Sakkal Majalla"/>
            </a:endParaRPr>
          </a:p>
          <a:p>
            <a:pPr algn="ctr" rtl="1">
              <a:lnSpc>
                <a:spcPct val="150000"/>
              </a:lnSpc>
              <a:buClr>
                <a:srgbClr val="17A470"/>
              </a:buClr>
              <a:buSzPts val="1600"/>
            </a:pPr>
            <a:r>
              <a:rPr lang="ar-SA" dirty="0">
                <a:solidFill>
                  <a:srgbClr val="4495A2"/>
                </a:solidFill>
                <a:latin typeface="Sakkal Majalla"/>
                <a:ea typeface="Sakkal Majalla"/>
                <a:cs typeface="Sakkal Majalla"/>
                <a:sym typeface="Sakkal Majalla"/>
              </a:rPr>
              <a:t> الإسهام في تلبية الاحتياجات المجتمعية والتنموية، ورفع مساهمة القطاع غير الربحي في الناتج المحلي</a:t>
            </a:r>
            <a:endParaRPr lang="ar-SA" dirty="0">
              <a:solidFill>
                <a:srgbClr val="4495A2"/>
              </a:solidFill>
            </a:endParaRPr>
          </a:p>
        </p:txBody>
      </p:sp>
      <p:grpSp>
        <p:nvGrpSpPr>
          <p:cNvPr id="9" name="Group 8">
            <a:extLst>
              <a:ext uri="{FF2B5EF4-FFF2-40B4-BE49-F238E27FC236}">
                <a16:creationId xmlns:a16="http://schemas.microsoft.com/office/drawing/2014/main" id="{DFDE4620-73B8-1AEF-DD12-25BD087730F4}"/>
              </a:ext>
            </a:extLst>
          </p:cNvPr>
          <p:cNvGrpSpPr/>
          <p:nvPr/>
        </p:nvGrpSpPr>
        <p:grpSpPr>
          <a:xfrm>
            <a:off x="6883566" y="4909750"/>
            <a:ext cx="4692991" cy="614749"/>
            <a:chOff x="6908458" y="5707178"/>
            <a:chExt cx="4692991" cy="614749"/>
          </a:xfrm>
        </p:grpSpPr>
        <p:pic>
          <p:nvPicPr>
            <p:cNvPr id="4098" name="Picture 2" descr="الشروط واألحكام صندوق جدوى ريت السعودية )صندوق استثمار عقاري متداول )">
              <a:extLst>
                <a:ext uri="{FF2B5EF4-FFF2-40B4-BE49-F238E27FC236}">
                  <a16:creationId xmlns:a16="http://schemas.microsoft.com/office/drawing/2014/main" id="{1ECAD927-CF8E-030C-E879-20B283DB0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640" y="5707178"/>
              <a:ext cx="2012809" cy="6147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استثمار المستقبل للأوقاف والوصايا وقف الأوقاف Logo">
              <a:extLst>
                <a:ext uri="{FF2B5EF4-FFF2-40B4-BE49-F238E27FC236}">
                  <a16:creationId xmlns:a16="http://schemas.microsoft.com/office/drawing/2014/main" id="{557F50E7-5015-55E1-5A74-B055C32BC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458" y="5744638"/>
              <a:ext cx="2233612" cy="5346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412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9"/>
          <p:cNvSpPr/>
          <p:nvPr/>
        </p:nvSpPr>
        <p:spPr>
          <a:xfrm rot="5400000">
            <a:off x="10962400" y="1884365"/>
            <a:ext cx="663444" cy="332014"/>
          </a:xfrm>
          <a:custGeom>
            <a:avLst/>
            <a:gdLst/>
            <a:ahLst/>
            <a:cxnLst/>
            <a:rect l="l" t="t" r="r" b="b"/>
            <a:pathLst>
              <a:path w="1183" h="592" extrusionOk="0">
                <a:moveTo>
                  <a:pt x="1183" y="0"/>
                </a:moveTo>
                <a:lnTo>
                  <a:pt x="0" y="0"/>
                </a:lnTo>
                <a:lnTo>
                  <a:pt x="591" y="591"/>
                </a:lnTo>
                <a:lnTo>
                  <a:pt x="1183" y="0"/>
                </a:lnTo>
                <a:close/>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594" name="Google Shape;594;p19"/>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الصناديق الاستثمارية</a:t>
            </a:r>
            <a:endParaRPr dirty="0"/>
          </a:p>
        </p:txBody>
      </p:sp>
      <p:sp>
        <p:nvSpPr>
          <p:cNvPr id="596" name="Google Shape;596;p19"/>
          <p:cNvSpPr txBox="1"/>
          <p:nvPr/>
        </p:nvSpPr>
        <p:spPr>
          <a:xfrm>
            <a:off x="5830644" y="2294655"/>
            <a:ext cx="5378100" cy="830956"/>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600" dirty="0">
                <a:solidFill>
                  <a:schemeClr val="bg2">
                    <a:lumMod val="50000"/>
                  </a:schemeClr>
                </a:solidFill>
                <a:effectLst/>
                <a:ea typeface="Calibri" panose="020F0502020204030204" pitchFamily="34" charset="0"/>
                <a:cs typeface="Sakkal Majalla" panose="02000000000000000000" pitchFamily="2" charset="-78"/>
              </a:rPr>
              <a:t>هي أوعية استثمارية تجتمع فيها أموال مجموعة من المستثمرين، على أن تستثمر في أصول متنوعة.</a:t>
            </a:r>
            <a:endParaRPr sz="1200" dirty="0">
              <a:solidFill>
                <a:schemeClr val="bg2">
                  <a:lumMod val="50000"/>
                </a:schemeClr>
              </a:solidFill>
            </a:endParaRPr>
          </a:p>
        </p:txBody>
      </p:sp>
      <p:sp>
        <p:nvSpPr>
          <p:cNvPr id="597" name="Google Shape;597;p19"/>
          <p:cNvSpPr txBox="1"/>
          <p:nvPr/>
        </p:nvSpPr>
        <p:spPr>
          <a:xfrm>
            <a:off x="6691689" y="1851754"/>
            <a:ext cx="4459200" cy="400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تعريف الصندوق الاستثماري</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598" name="Google Shape;598;p19"/>
          <p:cNvSpPr txBox="1"/>
          <p:nvPr/>
        </p:nvSpPr>
        <p:spPr>
          <a:xfrm>
            <a:off x="5784295" y="3741799"/>
            <a:ext cx="5378100" cy="933549"/>
          </a:xfrm>
          <a:prstGeom prst="rect">
            <a:avLst/>
          </a:prstGeom>
          <a:noFill/>
          <a:ln>
            <a:noFill/>
          </a:ln>
        </p:spPr>
        <p:txBody>
          <a:bodyPr spcFirstLastPara="1" wrap="square" lIns="45700" tIns="45700" rIns="45700" bIns="45700" anchor="t" anchorCtr="0">
            <a:spAutoFit/>
          </a:bodyPr>
          <a:lstStyle/>
          <a:p>
            <a:pPr marL="0" marR="0" algn="just" rtl="1">
              <a:lnSpc>
                <a:spcPct val="150000"/>
              </a:lnSpc>
              <a:spcBef>
                <a:spcPts val="0"/>
              </a:spcBef>
              <a:spcAft>
                <a:spcPts val="800"/>
              </a:spcAft>
            </a:pPr>
            <a:r>
              <a:rPr lang="ar-SA" sz="1600" kern="100" dirty="0">
                <a:solidFill>
                  <a:schemeClr val="bg2">
                    <a:lumMod val="50000"/>
                  </a:schemeClr>
                </a:solidFill>
                <a:effectLst/>
                <a:latin typeface="Calibri" panose="020F0502020204030204" pitchFamily="34" charset="0"/>
                <a:ea typeface="Calibri" panose="020F0502020204030204" pitchFamily="34" charset="0"/>
                <a:cs typeface="Sakkal Majalla" panose="02000000000000000000" pitchFamily="2" charset="-78"/>
              </a:rPr>
              <a:t>تطورت الصناديق الاستثمارية نتيجة لتطور الأسواق المالية، وكذلك استجابة لاحتياجات المستثمرين، والتي لم تستطع البنوك التقليدية توفيرها.</a:t>
            </a:r>
            <a:endParaRPr lang="en-US" sz="1600" kern="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99" name="Google Shape;599;p19"/>
          <p:cNvSpPr txBox="1"/>
          <p:nvPr/>
        </p:nvSpPr>
        <p:spPr>
          <a:xfrm>
            <a:off x="8094518" y="3310847"/>
            <a:ext cx="3056100" cy="400069"/>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لماذا تطورت الصناديق الاستثمارية</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600" name="Google Shape;600;p19"/>
          <p:cNvSpPr txBox="1"/>
          <p:nvPr/>
        </p:nvSpPr>
        <p:spPr>
          <a:xfrm>
            <a:off x="5772613" y="5203879"/>
            <a:ext cx="5378100" cy="933549"/>
          </a:xfrm>
          <a:prstGeom prst="rect">
            <a:avLst/>
          </a:prstGeom>
          <a:noFill/>
          <a:ln>
            <a:noFill/>
          </a:ln>
        </p:spPr>
        <p:txBody>
          <a:bodyPr spcFirstLastPara="1" wrap="square" lIns="45700" tIns="45700" rIns="45700" bIns="45700" anchor="t" anchorCtr="0">
            <a:spAutoFit/>
          </a:bodyPr>
          <a:lstStyle/>
          <a:p>
            <a:pPr marL="0" marR="0" algn="just" rtl="1">
              <a:lnSpc>
                <a:spcPct val="150000"/>
              </a:lnSpc>
              <a:spcBef>
                <a:spcPts val="0"/>
              </a:spcBef>
              <a:spcAft>
                <a:spcPts val="800"/>
              </a:spcAft>
            </a:pPr>
            <a:r>
              <a:rPr lang="ar-SA" sz="1600" kern="100" dirty="0">
                <a:solidFill>
                  <a:schemeClr val="bg2">
                    <a:lumMod val="50000"/>
                  </a:schemeClr>
                </a:solidFill>
                <a:effectLst/>
                <a:latin typeface="Calibri" panose="020F0502020204030204" pitchFamily="34" charset="0"/>
                <a:ea typeface="Calibri" panose="020F0502020204030204" pitchFamily="34" charset="0"/>
                <a:cs typeface="Sakkal Majalla" panose="02000000000000000000" pitchFamily="2" charset="-78"/>
              </a:rPr>
              <a:t>شهدت المملكة العربية السعودية تطوراً ملحوظاً في القطاع المالي، وساهمت الصناديق الاستثمارية بشكل ملحوظ في تنوع هذا القطاع، وتوفير فرص جديدة لتنمية الموارد المالية.</a:t>
            </a:r>
            <a:endParaRPr lang="en-US" sz="1600" kern="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01" name="Google Shape;601;p19"/>
          <p:cNvSpPr txBox="1"/>
          <p:nvPr/>
        </p:nvSpPr>
        <p:spPr>
          <a:xfrm>
            <a:off x="7148945" y="4779157"/>
            <a:ext cx="4001907" cy="400069"/>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الصناديق الاستثمارية في المملكة العربية السعودية</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603" name="Google Shape;603;p19"/>
          <p:cNvSpPr/>
          <p:nvPr/>
        </p:nvSpPr>
        <p:spPr>
          <a:xfrm rot="5400000">
            <a:off x="10962400" y="3341419"/>
            <a:ext cx="663444" cy="332014"/>
          </a:xfrm>
          <a:custGeom>
            <a:avLst/>
            <a:gdLst/>
            <a:ahLst/>
            <a:cxnLst/>
            <a:rect l="l" t="t" r="r" b="b"/>
            <a:pathLst>
              <a:path w="1183" h="592" extrusionOk="0">
                <a:moveTo>
                  <a:pt x="1183" y="0"/>
                </a:moveTo>
                <a:lnTo>
                  <a:pt x="0" y="0"/>
                </a:lnTo>
                <a:lnTo>
                  <a:pt x="591" y="591"/>
                </a:lnTo>
                <a:lnTo>
                  <a:pt x="1183" y="0"/>
                </a:lnTo>
                <a:close/>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604" name="Google Shape;604;p19"/>
          <p:cNvSpPr/>
          <p:nvPr/>
        </p:nvSpPr>
        <p:spPr>
          <a:xfrm rot="5400000">
            <a:off x="10962400" y="4813205"/>
            <a:ext cx="663444" cy="332014"/>
          </a:xfrm>
          <a:custGeom>
            <a:avLst/>
            <a:gdLst/>
            <a:ahLst/>
            <a:cxnLst/>
            <a:rect l="l" t="t" r="r" b="b"/>
            <a:pathLst>
              <a:path w="1183" h="592" extrusionOk="0">
                <a:moveTo>
                  <a:pt x="1183" y="0"/>
                </a:moveTo>
                <a:lnTo>
                  <a:pt x="0" y="0"/>
                </a:lnTo>
                <a:lnTo>
                  <a:pt x="591" y="591"/>
                </a:lnTo>
                <a:lnTo>
                  <a:pt x="1183" y="0"/>
                </a:lnTo>
                <a:close/>
              </a:path>
            </a:pathLst>
          </a:custGeom>
          <a:solidFill>
            <a:schemeClr val="accen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605" name="Google Shape;605;p19"/>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2</a:t>
            </a:fld>
            <a:endParaRPr sz="1100" dirty="0">
              <a:solidFill>
                <a:schemeClr val="dk1"/>
              </a:solidFill>
              <a:latin typeface="Sakkal Majalla"/>
              <a:ea typeface="Sakkal Majalla"/>
              <a:cs typeface="Sakkal Majalla"/>
              <a:sym typeface="Sakkal Majalla"/>
            </a:endParaRPr>
          </a:p>
        </p:txBody>
      </p:sp>
      <p:sp>
        <p:nvSpPr>
          <p:cNvPr id="3" name="TextBox 2">
            <a:extLst>
              <a:ext uri="{FF2B5EF4-FFF2-40B4-BE49-F238E27FC236}">
                <a16:creationId xmlns:a16="http://schemas.microsoft.com/office/drawing/2014/main" id="{8F6BEDA6-503D-2B9E-0AB0-E970523D35D9}"/>
              </a:ext>
            </a:extLst>
          </p:cNvPr>
          <p:cNvSpPr txBox="1"/>
          <p:nvPr/>
        </p:nvSpPr>
        <p:spPr>
          <a:xfrm>
            <a:off x="1605816" y="6028222"/>
            <a:ext cx="1738657" cy="322845"/>
          </a:xfrm>
          <a:prstGeom prst="rect">
            <a:avLst/>
          </a:prstGeom>
          <a:noFill/>
        </p:spPr>
        <p:txBody>
          <a:bodyPr wrap="square">
            <a:spAutoFit/>
          </a:bodyPr>
          <a:lstStyle/>
          <a:p>
            <a:pPr marL="0" marR="0" algn="ctr" rtl="1">
              <a:lnSpc>
                <a:spcPct val="107000"/>
              </a:lnSpc>
              <a:spcBef>
                <a:spcPts val="0"/>
              </a:spcBef>
              <a:spcAft>
                <a:spcPts val="800"/>
              </a:spcAft>
            </a:pPr>
            <a:r>
              <a:rPr lang="ar-SA" sz="1400" b="1" kern="100" dirty="0">
                <a:solidFill>
                  <a:srgbClr val="7CA655"/>
                </a:solidFill>
                <a:effectLst/>
                <a:latin typeface="Calibri" panose="020F0502020204030204" pitchFamily="34" charset="0"/>
                <a:ea typeface="Calibri" panose="020F0502020204030204" pitchFamily="34" charset="0"/>
                <a:cs typeface="Sakkal Majalla" panose="02000000000000000000" pitchFamily="2" charset="-78"/>
              </a:rPr>
              <a:t>1980</a:t>
            </a:r>
            <a:endParaRPr lang="en-US" sz="1100" b="1" kern="100" dirty="0">
              <a:solidFill>
                <a:srgbClr val="7CA655"/>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03B30CF-6427-D659-C530-E710F55B6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312" y="882534"/>
            <a:ext cx="881664" cy="881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CB Capital launches Pan European Real Estate Fund | Arab News">
            <a:extLst>
              <a:ext uri="{FF2B5EF4-FFF2-40B4-BE49-F238E27FC236}">
                <a16:creationId xmlns:a16="http://schemas.microsoft.com/office/drawing/2014/main" id="{475C6B85-3077-2814-9419-3E9892FD78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18" b="20321"/>
          <a:stretch/>
        </p:blipFill>
        <p:spPr bwMode="auto">
          <a:xfrm>
            <a:off x="1760738" y="3356264"/>
            <a:ext cx="1428812" cy="527338"/>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2">
            <a:extLst>
              <a:ext uri="{FF2B5EF4-FFF2-40B4-BE49-F238E27FC236}">
                <a16:creationId xmlns:a16="http://schemas.microsoft.com/office/drawing/2014/main" id="{78B4E285-6E3F-64C3-9414-237DC8E46293}"/>
              </a:ext>
            </a:extLst>
          </p:cNvPr>
          <p:cNvPicPr>
            <a:picLocks noChangeAspect="1"/>
          </p:cNvPicPr>
          <p:nvPr/>
        </p:nvPicPr>
        <p:blipFill rotWithShape="1">
          <a:blip r:embed="rId5"/>
          <a:srcRect l="7182" t="40564" r="7182" b="39053"/>
          <a:stretch/>
        </p:blipFill>
        <p:spPr>
          <a:xfrm>
            <a:off x="1457169" y="5487461"/>
            <a:ext cx="2035950" cy="484570"/>
          </a:xfrm>
          <a:prstGeom prst="rect">
            <a:avLst/>
          </a:prstGeom>
        </p:spPr>
      </p:pic>
      <p:sp>
        <p:nvSpPr>
          <p:cNvPr id="4" name="TextBox 3">
            <a:extLst>
              <a:ext uri="{FF2B5EF4-FFF2-40B4-BE49-F238E27FC236}">
                <a16:creationId xmlns:a16="http://schemas.microsoft.com/office/drawing/2014/main" id="{BA2471A5-BD34-8065-FA4D-CB582D3A9D8A}"/>
              </a:ext>
            </a:extLst>
          </p:cNvPr>
          <p:cNvSpPr txBox="1"/>
          <p:nvPr/>
        </p:nvSpPr>
        <p:spPr>
          <a:xfrm>
            <a:off x="1375295" y="1816954"/>
            <a:ext cx="2199699" cy="322845"/>
          </a:xfrm>
          <a:prstGeom prst="rect">
            <a:avLst/>
          </a:prstGeom>
          <a:noFill/>
        </p:spPr>
        <p:txBody>
          <a:bodyPr wrap="square">
            <a:spAutoFit/>
          </a:bodyPr>
          <a:lstStyle/>
          <a:p>
            <a:pPr marL="0" marR="0" algn="ctr" rtl="1">
              <a:lnSpc>
                <a:spcPct val="107000"/>
              </a:lnSpc>
              <a:spcBef>
                <a:spcPts val="0"/>
              </a:spcBef>
              <a:spcAft>
                <a:spcPts val="800"/>
              </a:spcAft>
            </a:pPr>
            <a:r>
              <a:rPr lang="ar-SA" b="1" kern="100" dirty="0">
                <a:solidFill>
                  <a:srgbClr val="7CA655"/>
                </a:solidFill>
                <a:effectLst/>
                <a:latin typeface="Calibri" panose="020F0502020204030204" pitchFamily="34" charset="0"/>
                <a:ea typeface="Calibri" panose="020F0502020204030204" pitchFamily="34" charset="0"/>
                <a:cs typeface="Sakkal Majalla" panose="02000000000000000000" pitchFamily="2" charset="-78"/>
              </a:rPr>
              <a:t>1971</a:t>
            </a:r>
            <a:endParaRPr lang="en-US" sz="1100" b="1" kern="100" dirty="0">
              <a:solidFill>
                <a:srgbClr val="7CA655"/>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A7FC68-4EF9-AF9D-B06D-C9DF8150B3E7}"/>
              </a:ext>
            </a:extLst>
          </p:cNvPr>
          <p:cNvSpPr txBox="1"/>
          <p:nvPr/>
        </p:nvSpPr>
        <p:spPr>
          <a:xfrm>
            <a:off x="1025344" y="3939450"/>
            <a:ext cx="2899601" cy="322845"/>
          </a:xfrm>
          <a:prstGeom prst="rect">
            <a:avLst/>
          </a:prstGeom>
          <a:noFill/>
        </p:spPr>
        <p:txBody>
          <a:bodyPr wrap="square">
            <a:spAutoFit/>
          </a:bodyPr>
          <a:lstStyle/>
          <a:p>
            <a:pPr marL="0" marR="0" algn="ctr" rtl="1">
              <a:lnSpc>
                <a:spcPct val="107000"/>
              </a:lnSpc>
              <a:spcBef>
                <a:spcPts val="0"/>
              </a:spcBef>
              <a:spcAft>
                <a:spcPts val="800"/>
              </a:spcAft>
            </a:pPr>
            <a:r>
              <a:rPr lang="ar-SA" sz="1400" b="1" kern="100" dirty="0">
                <a:solidFill>
                  <a:srgbClr val="7CA655"/>
                </a:solidFill>
                <a:effectLst/>
                <a:latin typeface="Calibri" panose="020F0502020204030204" pitchFamily="34" charset="0"/>
                <a:ea typeface="Calibri" panose="020F0502020204030204" pitchFamily="34" charset="0"/>
                <a:cs typeface="Sakkal Majalla" panose="02000000000000000000" pitchFamily="2" charset="-78"/>
              </a:rPr>
              <a:t>1979</a:t>
            </a:r>
            <a:endParaRPr lang="en-US" sz="1100" b="1" kern="100" dirty="0">
              <a:solidFill>
                <a:srgbClr val="7CA655"/>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CA727C62-8843-EE12-86A5-923CA40CC191}"/>
              </a:ext>
            </a:extLst>
          </p:cNvPr>
          <p:cNvCxnSpPr/>
          <p:nvPr/>
        </p:nvCxnSpPr>
        <p:spPr>
          <a:xfrm flipH="1">
            <a:off x="2475144" y="2212174"/>
            <a:ext cx="1" cy="743889"/>
          </a:xfrm>
          <a:prstGeom prst="straightConnector1">
            <a:avLst/>
          </a:prstGeom>
          <a:ln w="57150">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739C117-43F3-DC23-74BC-0136C2FE1B1D}"/>
              </a:ext>
            </a:extLst>
          </p:cNvPr>
          <p:cNvCxnSpPr/>
          <p:nvPr/>
        </p:nvCxnSpPr>
        <p:spPr>
          <a:xfrm flipH="1">
            <a:off x="2475144" y="4334671"/>
            <a:ext cx="1" cy="743889"/>
          </a:xfrm>
          <a:prstGeom prst="straightConnector1">
            <a:avLst/>
          </a:prstGeom>
          <a:ln w="57150">
            <a:solidFill>
              <a:srgbClr val="F9D448"/>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F72959-453A-77AC-992C-D54B81705BD0}"/>
              </a:ext>
            </a:extLst>
          </p:cNvPr>
          <p:cNvSpPr txBox="1"/>
          <p:nvPr/>
        </p:nvSpPr>
        <p:spPr>
          <a:xfrm>
            <a:off x="1375295" y="506933"/>
            <a:ext cx="2199699" cy="322845"/>
          </a:xfrm>
          <a:prstGeom prst="rect">
            <a:avLst/>
          </a:prstGeom>
          <a:noFill/>
        </p:spPr>
        <p:txBody>
          <a:bodyPr wrap="square">
            <a:spAutoFit/>
          </a:bodyPr>
          <a:lstStyle/>
          <a:p>
            <a:pPr marL="0" marR="0" algn="ctr" rtl="1">
              <a:lnSpc>
                <a:spcPct val="107000"/>
              </a:lnSpc>
              <a:spcBef>
                <a:spcPts val="0"/>
              </a:spcBef>
              <a:spcAft>
                <a:spcPts val="800"/>
              </a:spcAft>
            </a:pPr>
            <a:r>
              <a:rPr lang="ar-SA" sz="1400" b="1" kern="100" dirty="0">
                <a:solidFill>
                  <a:srgbClr val="4495A2"/>
                </a:solidFill>
                <a:effectLst/>
                <a:latin typeface="Calibri" panose="020F0502020204030204" pitchFamily="34" charset="0"/>
                <a:ea typeface="Calibri" panose="020F0502020204030204" pitchFamily="34" charset="0"/>
                <a:cs typeface="Sakkal Majalla" panose="02000000000000000000" pitchFamily="2" charset="-78"/>
              </a:rPr>
              <a:t>صندوق الاستثمارات العامة</a:t>
            </a:r>
            <a:endParaRPr lang="en-US" b="1" kern="100" dirty="0">
              <a:solidFill>
                <a:srgbClr val="4495A2"/>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11" name="TextBox 10">
            <a:extLst>
              <a:ext uri="{FF2B5EF4-FFF2-40B4-BE49-F238E27FC236}">
                <a16:creationId xmlns:a16="http://schemas.microsoft.com/office/drawing/2014/main" id="{3B18A9E1-B4E4-E868-A2CD-2B6B1FB8C04A}"/>
              </a:ext>
            </a:extLst>
          </p:cNvPr>
          <p:cNvSpPr txBox="1"/>
          <p:nvPr/>
        </p:nvSpPr>
        <p:spPr>
          <a:xfrm>
            <a:off x="1605816" y="5106948"/>
            <a:ext cx="1738657" cy="322845"/>
          </a:xfrm>
          <a:prstGeom prst="rect">
            <a:avLst/>
          </a:prstGeom>
          <a:noFill/>
        </p:spPr>
        <p:txBody>
          <a:bodyPr wrap="square">
            <a:spAutoFit/>
          </a:bodyPr>
          <a:lstStyle/>
          <a:p>
            <a:pPr marL="0" marR="0" algn="ctr" rtl="1">
              <a:lnSpc>
                <a:spcPct val="107000"/>
              </a:lnSpc>
              <a:spcBef>
                <a:spcPts val="0"/>
              </a:spcBef>
              <a:spcAft>
                <a:spcPts val="800"/>
              </a:spcAft>
            </a:pPr>
            <a:r>
              <a:rPr lang="ar-SA" sz="1400" b="1" kern="100" dirty="0">
                <a:solidFill>
                  <a:srgbClr val="4495A2"/>
                </a:solidFill>
                <a:effectLst/>
                <a:latin typeface="Calibri" panose="020F0502020204030204" pitchFamily="34" charset="0"/>
                <a:ea typeface="Calibri" panose="020F0502020204030204" pitchFamily="34" charset="0"/>
                <a:cs typeface="Sakkal Majalla" panose="02000000000000000000" pitchFamily="2" charset="-78"/>
              </a:rPr>
              <a:t>تأسيس هيئة السوق المالية</a:t>
            </a:r>
            <a:endParaRPr lang="en-US" sz="1400" b="1" kern="100" dirty="0">
              <a:solidFill>
                <a:srgbClr val="4495A2"/>
              </a:solidFill>
              <a:effectLst/>
              <a:latin typeface="Calibri" panose="020F0502020204030204" pitchFamily="34" charset="0"/>
              <a:ea typeface="Calibri" panose="020F0502020204030204" pitchFamily="34" charset="0"/>
              <a:cs typeface="Sakkal Majalla" panose="02000000000000000000" pitchFamily="2" charset="-78"/>
            </a:endParaRPr>
          </a:p>
        </p:txBody>
      </p:sp>
      <p:sp>
        <p:nvSpPr>
          <p:cNvPr id="12" name="TextBox 11">
            <a:extLst>
              <a:ext uri="{FF2B5EF4-FFF2-40B4-BE49-F238E27FC236}">
                <a16:creationId xmlns:a16="http://schemas.microsoft.com/office/drawing/2014/main" id="{9CA4EB82-791D-CF19-8D85-21BDB1A45A5F}"/>
              </a:ext>
            </a:extLst>
          </p:cNvPr>
          <p:cNvSpPr txBox="1"/>
          <p:nvPr/>
        </p:nvSpPr>
        <p:spPr>
          <a:xfrm>
            <a:off x="1025344" y="2980663"/>
            <a:ext cx="2899601" cy="322845"/>
          </a:xfrm>
          <a:prstGeom prst="rect">
            <a:avLst/>
          </a:prstGeom>
          <a:noFill/>
        </p:spPr>
        <p:txBody>
          <a:bodyPr wrap="square">
            <a:spAutoFit/>
          </a:bodyPr>
          <a:lstStyle/>
          <a:p>
            <a:pPr marL="0" marR="0" algn="ctr" rtl="1">
              <a:lnSpc>
                <a:spcPct val="107000"/>
              </a:lnSpc>
              <a:spcBef>
                <a:spcPts val="0"/>
              </a:spcBef>
              <a:spcAft>
                <a:spcPts val="800"/>
              </a:spcAft>
            </a:pPr>
            <a:r>
              <a:rPr lang="ar-SA" b="1" kern="100" dirty="0">
                <a:solidFill>
                  <a:srgbClr val="4495A2"/>
                </a:solidFill>
                <a:effectLst/>
                <a:latin typeface="Calibri" panose="020F0502020204030204" pitchFamily="34" charset="0"/>
                <a:ea typeface="Calibri" panose="020F0502020204030204" pitchFamily="34" charset="0"/>
                <a:cs typeface="Sakkal Majalla" panose="02000000000000000000" pitchFamily="2" charset="-78"/>
              </a:rPr>
              <a:t>تأسيس أول صندوق استثماري بواسطة البنك الأهلي</a:t>
            </a:r>
            <a:endParaRPr lang="en-US" b="1" kern="100" dirty="0">
              <a:solidFill>
                <a:srgbClr val="4495A2"/>
              </a:solidFill>
              <a:effectLst/>
              <a:latin typeface="Calibri" panose="020F0502020204030204" pitchFamily="34" charset="0"/>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97411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6DDD0FE0-E37B-E561-F3B8-964EA6AF3B21}"/>
              </a:ext>
            </a:extLst>
          </p:cNvPr>
          <p:cNvSpPr txBox="1"/>
          <p:nvPr/>
        </p:nvSpPr>
        <p:spPr>
          <a:xfrm>
            <a:off x="6854023" y="2014220"/>
            <a:ext cx="3917011" cy="900246"/>
          </a:xfrm>
          <a:prstGeom prst="rect">
            <a:avLst/>
          </a:prstGeom>
          <a:noFill/>
        </p:spPr>
        <p:txBody>
          <a:bodyPr wrap="square">
            <a:spAutoFit/>
          </a:bodyPr>
          <a:lstStyle/>
          <a:p>
            <a:pPr algn="ctr">
              <a:lnSpc>
                <a:spcPct val="200000"/>
              </a:lnSpc>
            </a:pPr>
            <a:r>
              <a:rPr lang="ar-SA" dirty="0">
                <a:solidFill>
                  <a:schemeClr val="bg2">
                    <a:lumMod val="50000"/>
                  </a:schemeClr>
                </a:solidFill>
                <a:latin typeface="Sakkal Majalla" panose="02000000000000000000" pitchFamily="2" charset="-78"/>
                <a:cs typeface="Sakkal Majalla" panose="02000000000000000000" pitchFamily="2" charset="-78"/>
              </a:rPr>
              <a:t>تأسيس صناديق استثمارية متعددة الأصول تحت مظلة إحدى المؤسسات المالية الكبرى في المملكة العربية السعودية والمرخصة من هيئة سوق المالية.</a:t>
            </a:r>
          </a:p>
        </p:txBody>
      </p:sp>
      <p:sp>
        <p:nvSpPr>
          <p:cNvPr id="8" name="مربع نص 7">
            <a:extLst>
              <a:ext uri="{FF2B5EF4-FFF2-40B4-BE49-F238E27FC236}">
                <a16:creationId xmlns:a16="http://schemas.microsoft.com/office/drawing/2014/main" id="{397A9B7C-D2F7-E206-C953-18BD8476A43F}"/>
              </a:ext>
            </a:extLst>
          </p:cNvPr>
          <p:cNvSpPr txBox="1"/>
          <p:nvPr/>
        </p:nvSpPr>
        <p:spPr>
          <a:xfrm>
            <a:off x="1314284" y="2014220"/>
            <a:ext cx="4227776" cy="1331134"/>
          </a:xfrm>
          <a:prstGeom prst="rect">
            <a:avLst/>
          </a:prstGeom>
          <a:noFill/>
        </p:spPr>
        <p:txBody>
          <a:bodyPr wrap="square">
            <a:spAutoFit/>
          </a:bodyPr>
          <a:lstStyle/>
          <a:p>
            <a:pPr algn="ctr">
              <a:lnSpc>
                <a:spcPct val="200000"/>
              </a:lnSpc>
            </a:pPr>
            <a:r>
              <a:rPr lang="ar-SA" dirty="0">
                <a:solidFill>
                  <a:schemeClr val="bg2">
                    <a:lumMod val="50000"/>
                  </a:schemeClr>
                </a:solidFill>
                <a:latin typeface="Sakkal Majalla" panose="02000000000000000000" pitchFamily="2" charset="-78"/>
                <a:cs typeface="Sakkal Majalla" panose="02000000000000000000" pitchFamily="2" charset="-78"/>
              </a:rPr>
              <a:t>يكون مخصصاً للجهات الخيرية  والأوقاف الصغيرة والمتوسطة.</a:t>
            </a:r>
          </a:p>
          <a:p>
            <a:pPr algn="ctr">
              <a:lnSpc>
                <a:spcPct val="200000"/>
              </a:lnSpc>
            </a:pPr>
            <a:r>
              <a:rPr lang="ar-SA" dirty="0">
                <a:solidFill>
                  <a:schemeClr val="bg2">
                    <a:lumMod val="50000"/>
                  </a:schemeClr>
                </a:solidFill>
                <a:latin typeface="Sakkal Majalla" panose="02000000000000000000" pitchFamily="2" charset="-78"/>
                <a:cs typeface="Sakkal Majalla" panose="02000000000000000000" pitchFamily="2" charset="-78"/>
              </a:rPr>
              <a:t>يقوم بالاستثمار في مختلف الأدوات المالية والاستثمارية في مختلف القطاعات وفي مختلف الأسواق المحلية والعالمية.</a:t>
            </a:r>
          </a:p>
        </p:txBody>
      </p:sp>
      <p:sp>
        <p:nvSpPr>
          <p:cNvPr id="10" name="مربع نص 9">
            <a:extLst>
              <a:ext uri="{FF2B5EF4-FFF2-40B4-BE49-F238E27FC236}">
                <a16:creationId xmlns:a16="http://schemas.microsoft.com/office/drawing/2014/main" id="{9A378900-F5DD-DAE2-56D8-414ADFED44D4}"/>
              </a:ext>
            </a:extLst>
          </p:cNvPr>
          <p:cNvSpPr txBox="1"/>
          <p:nvPr/>
        </p:nvSpPr>
        <p:spPr>
          <a:xfrm>
            <a:off x="6854023" y="4399544"/>
            <a:ext cx="3917012" cy="1331134"/>
          </a:xfrm>
          <a:prstGeom prst="rect">
            <a:avLst/>
          </a:prstGeom>
          <a:noFill/>
        </p:spPr>
        <p:txBody>
          <a:bodyPr wrap="square">
            <a:spAutoFit/>
          </a:bodyPr>
          <a:lstStyle/>
          <a:p>
            <a:pPr algn="ctr">
              <a:lnSpc>
                <a:spcPct val="200000"/>
              </a:lnSpc>
            </a:pPr>
            <a:r>
              <a:rPr lang="ar-SA" dirty="0">
                <a:solidFill>
                  <a:schemeClr val="bg2">
                    <a:lumMod val="50000"/>
                  </a:schemeClr>
                </a:solidFill>
                <a:latin typeface="Sakkal Majalla" panose="02000000000000000000" pitchFamily="2" charset="-78"/>
                <a:cs typeface="Sakkal Majalla" panose="02000000000000000000" pitchFamily="2" charset="-78"/>
              </a:rPr>
              <a:t>تهدف الصناديق إلى خلق أداة استثمارية للأوقاف الصغيرة والجمعيات الخيرية من خلال تقديم فرصة استثمارية بمخاطر متوسطة وبعوائد تنافسية.</a:t>
            </a:r>
          </a:p>
        </p:txBody>
      </p:sp>
      <p:sp>
        <p:nvSpPr>
          <p:cNvPr id="12" name="مربع نص 11">
            <a:extLst>
              <a:ext uri="{FF2B5EF4-FFF2-40B4-BE49-F238E27FC236}">
                <a16:creationId xmlns:a16="http://schemas.microsoft.com/office/drawing/2014/main" id="{0D73193A-5875-0FE7-6BF8-FBE7073606A2}"/>
              </a:ext>
            </a:extLst>
          </p:cNvPr>
          <p:cNvSpPr txBox="1"/>
          <p:nvPr/>
        </p:nvSpPr>
        <p:spPr>
          <a:xfrm>
            <a:off x="1374497" y="4399544"/>
            <a:ext cx="4107347" cy="1331134"/>
          </a:xfrm>
          <a:prstGeom prst="rect">
            <a:avLst/>
          </a:prstGeom>
          <a:noFill/>
        </p:spPr>
        <p:txBody>
          <a:bodyPr wrap="square">
            <a:spAutoFit/>
          </a:bodyPr>
          <a:lstStyle/>
          <a:p>
            <a:pPr algn="ctr">
              <a:lnSpc>
                <a:spcPct val="200000"/>
              </a:lnSpc>
            </a:pPr>
            <a:r>
              <a:rPr lang="ar-SA" dirty="0">
                <a:solidFill>
                  <a:schemeClr val="bg2">
                    <a:lumMod val="50000"/>
                  </a:schemeClr>
                </a:solidFill>
                <a:latin typeface="Sakkal Majalla" panose="02000000000000000000" pitchFamily="2" charset="-78"/>
                <a:cs typeface="Sakkal Majalla" panose="02000000000000000000" pitchFamily="2" charset="-78"/>
              </a:rPr>
              <a:t>يحقق الاستدامة المالية لمؤسسات القطاع غير الربحي.</a:t>
            </a:r>
          </a:p>
          <a:p>
            <a:pPr algn="ctr">
              <a:lnSpc>
                <a:spcPct val="200000"/>
              </a:lnSpc>
            </a:pPr>
            <a:r>
              <a:rPr lang="ar-SA" dirty="0">
                <a:solidFill>
                  <a:schemeClr val="bg2">
                    <a:lumMod val="50000"/>
                  </a:schemeClr>
                </a:solidFill>
                <a:latin typeface="Sakkal Majalla" panose="02000000000000000000" pitchFamily="2" charset="-78"/>
                <a:cs typeface="Sakkal Majalla" panose="02000000000000000000" pitchFamily="2" charset="-78"/>
              </a:rPr>
              <a:t>كما يشجيع الجهات الخيرية والمؤسسات الوقفية على الاستثمار الأمثل لأصولهم النقدية.</a:t>
            </a:r>
          </a:p>
        </p:txBody>
      </p:sp>
      <p:cxnSp>
        <p:nvCxnSpPr>
          <p:cNvPr id="16" name="رابط مستقيم 15">
            <a:extLst>
              <a:ext uri="{FF2B5EF4-FFF2-40B4-BE49-F238E27FC236}">
                <a16:creationId xmlns:a16="http://schemas.microsoft.com/office/drawing/2014/main" id="{C413C6DF-9C3D-2B79-B157-3C7D97ACAAE4}"/>
              </a:ext>
            </a:extLst>
          </p:cNvPr>
          <p:cNvCxnSpPr/>
          <p:nvPr/>
        </p:nvCxnSpPr>
        <p:spPr>
          <a:xfrm>
            <a:off x="8360797" y="1926755"/>
            <a:ext cx="1041621"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a:extLst>
              <a:ext uri="{FF2B5EF4-FFF2-40B4-BE49-F238E27FC236}">
                <a16:creationId xmlns:a16="http://schemas.microsoft.com/office/drawing/2014/main" id="{7E740C6C-37F7-43D2-A97F-4147A6FF7D4E}"/>
              </a:ext>
            </a:extLst>
          </p:cNvPr>
          <p:cNvCxnSpPr/>
          <p:nvPr/>
        </p:nvCxnSpPr>
        <p:spPr>
          <a:xfrm>
            <a:off x="2878373" y="1926755"/>
            <a:ext cx="1041621"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FE67D248-01CC-659A-D7A0-2697899FB873}"/>
              </a:ext>
            </a:extLst>
          </p:cNvPr>
          <p:cNvCxnSpPr/>
          <p:nvPr/>
        </p:nvCxnSpPr>
        <p:spPr>
          <a:xfrm>
            <a:off x="8360797" y="4325733"/>
            <a:ext cx="1041621"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a:extLst>
              <a:ext uri="{FF2B5EF4-FFF2-40B4-BE49-F238E27FC236}">
                <a16:creationId xmlns:a16="http://schemas.microsoft.com/office/drawing/2014/main" id="{6D849BBB-BA6A-A8EA-5485-F66CC00BE3FB}"/>
              </a:ext>
            </a:extLst>
          </p:cNvPr>
          <p:cNvCxnSpPr/>
          <p:nvPr/>
        </p:nvCxnSpPr>
        <p:spPr>
          <a:xfrm>
            <a:off x="2878373" y="4325733"/>
            <a:ext cx="1041621"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sp>
        <p:nvSpPr>
          <p:cNvPr id="21" name="Freeform 81">
            <a:extLst>
              <a:ext uri="{FF2B5EF4-FFF2-40B4-BE49-F238E27FC236}">
                <a16:creationId xmlns:a16="http://schemas.microsoft.com/office/drawing/2014/main" id="{27E72EE8-E1B2-B8F7-9A50-36ED363BEB33}"/>
              </a:ext>
            </a:extLst>
          </p:cNvPr>
          <p:cNvSpPr>
            <a:spLocks noChangeArrowheads="1"/>
          </p:cNvSpPr>
          <p:nvPr/>
        </p:nvSpPr>
        <p:spPr bwMode="auto">
          <a:xfrm>
            <a:off x="8682375" y="1339240"/>
            <a:ext cx="398463" cy="441325"/>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rgbClr val="4495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latin typeface="Sakkal Majalla" panose="02000000000000000000" pitchFamily="2" charset="-78"/>
              <a:cs typeface="Sakkal Majalla" panose="02000000000000000000" pitchFamily="2" charset="-78"/>
            </a:endParaRPr>
          </a:p>
        </p:txBody>
      </p:sp>
      <p:pic>
        <p:nvPicPr>
          <p:cNvPr id="23" name="رسم 22">
            <a:extLst>
              <a:ext uri="{FF2B5EF4-FFF2-40B4-BE49-F238E27FC236}">
                <a16:creationId xmlns:a16="http://schemas.microsoft.com/office/drawing/2014/main" id="{8A2F92F5-815C-8F0B-073C-007073D30A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2843" y="1404223"/>
            <a:ext cx="372680" cy="372680"/>
          </a:xfrm>
          <a:prstGeom prst="rect">
            <a:avLst/>
          </a:prstGeom>
        </p:spPr>
      </p:pic>
      <p:sp>
        <p:nvSpPr>
          <p:cNvPr id="24" name="Freeform 55">
            <a:extLst>
              <a:ext uri="{FF2B5EF4-FFF2-40B4-BE49-F238E27FC236}">
                <a16:creationId xmlns:a16="http://schemas.microsoft.com/office/drawing/2014/main" id="{B128CD54-7F5C-6D54-CCA1-E674DF2799AE}"/>
              </a:ext>
            </a:extLst>
          </p:cNvPr>
          <p:cNvSpPr>
            <a:spLocks noChangeArrowheads="1"/>
          </p:cNvSpPr>
          <p:nvPr/>
        </p:nvSpPr>
        <p:spPr bwMode="auto">
          <a:xfrm>
            <a:off x="8650624" y="3757978"/>
            <a:ext cx="461963" cy="461963"/>
          </a:xfrm>
          <a:custGeom>
            <a:avLst/>
            <a:gdLst>
              <a:gd name="T0" fmla="*/ 642 w 1285"/>
              <a:gd name="T1" fmla="*/ 1049 h 1285"/>
              <a:gd name="T2" fmla="*/ 1049 w 1285"/>
              <a:gd name="T3" fmla="*/ 642 h 1285"/>
              <a:gd name="T4" fmla="*/ 642 w 1285"/>
              <a:gd name="T5" fmla="*/ 235 h 1285"/>
              <a:gd name="T6" fmla="*/ 235 w 1285"/>
              <a:gd name="T7" fmla="*/ 642 h 1285"/>
              <a:gd name="T8" fmla="*/ 642 w 1285"/>
              <a:gd name="T9" fmla="*/ 1049 h 1285"/>
              <a:gd name="T10" fmla="*/ 1164 w 1285"/>
              <a:gd name="T11" fmla="*/ 585 h 1285"/>
              <a:gd name="T12" fmla="*/ 1284 w 1285"/>
              <a:gd name="T13" fmla="*/ 585 h 1285"/>
              <a:gd name="T14" fmla="*/ 1284 w 1285"/>
              <a:gd name="T15" fmla="*/ 700 h 1285"/>
              <a:gd name="T16" fmla="*/ 1164 w 1285"/>
              <a:gd name="T17" fmla="*/ 700 h 1285"/>
              <a:gd name="T18" fmla="*/ 699 w 1285"/>
              <a:gd name="T19" fmla="*/ 1164 h 1285"/>
              <a:gd name="T20" fmla="*/ 699 w 1285"/>
              <a:gd name="T21" fmla="*/ 1284 h 1285"/>
              <a:gd name="T22" fmla="*/ 585 w 1285"/>
              <a:gd name="T23" fmla="*/ 1284 h 1285"/>
              <a:gd name="T24" fmla="*/ 585 w 1285"/>
              <a:gd name="T25" fmla="*/ 1164 h 1285"/>
              <a:gd name="T26" fmla="*/ 120 w 1285"/>
              <a:gd name="T27" fmla="*/ 700 h 1285"/>
              <a:gd name="T28" fmla="*/ 0 w 1285"/>
              <a:gd name="T29" fmla="*/ 700 h 1285"/>
              <a:gd name="T30" fmla="*/ 0 w 1285"/>
              <a:gd name="T31" fmla="*/ 585 h 1285"/>
              <a:gd name="T32" fmla="*/ 120 w 1285"/>
              <a:gd name="T33" fmla="*/ 585 h 1285"/>
              <a:gd name="T34" fmla="*/ 585 w 1285"/>
              <a:gd name="T35" fmla="*/ 120 h 1285"/>
              <a:gd name="T36" fmla="*/ 585 w 1285"/>
              <a:gd name="T37" fmla="*/ 0 h 1285"/>
              <a:gd name="T38" fmla="*/ 699 w 1285"/>
              <a:gd name="T39" fmla="*/ 0 h 1285"/>
              <a:gd name="T40" fmla="*/ 699 w 1285"/>
              <a:gd name="T41" fmla="*/ 120 h 1285"/>
              <a:gd name="T42" fmla="*/ 1164 w 1285"/>
              <a:gd name="T43" fmla="*/ 585 h 1285"/>
              <a:gd name="T44" fmla="*/ 642 w 1285"/>
              <a:gd name="T45" fmla="*/ 410 h 1285"/>
              <a:gd name="T46" fmla="*/ 874 w 1285"/>
              <a:gd name="T47" fmla="*/ 642 h 1285"/>
              <a:gd name="T48" fmla="*/ 642 w 1285"/>
              <a:gd name="T49" fmla="*/ 875 h 1285"/>
              <a:gd name="T50" fmla="*/ 410 w 1285"/>
              <a:gd name="T51" fmla="*/ 642 h 1285"/>
              <a:gd name="T52" fmla="*/ 642 w 1285"/>
              <a:gd name="T53" fmla="*/ 410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5" h="1285">
                <a:moveTo>
                  <a:pt x="642" y="1049"/>
                </a:moveTo>
                <a:cubicBezTo>
                  <a:pt x="869" y="1049"/>
                  <a:pt x="1049" y="869"/>
                  <a:pt x="1049" y="642"/>
                </a:cubicBezTo>
                <a:cubicBezTo>
                  <a:pt x="1049" y="415"/>
                  <a:pt x="869" y="235"/>
                  <a:pt x="642" y="235"/>
                </a:cubicBezTo>
                <a:cubicBezTo>
                  <a:pt x="415" y="235"/>
                  <a:pt x="235" y="415"/>
                  <a:pt x="235" y="642"/>
                </a:cubicBezTo>
                <a:cubicBezTo>
                  <a:pt x="235" y="869"/>
                  <a:pt x="415" y="1049"/>
                  <a:pt x="642" y="1049"/>
                </a:cubicBezTo>
                <a:close/>
                <a:moveTo>
                  <a:pt x="1164" y="585"/>
                </a:moveTo>
                <a:lnTo>
                  <a:pt x="1284" y="585"/>
                </a:lnTo>
                <a:lnTo>
                  <a:pt x="1284" y="700"/>
                </a:lnTo>
                <a:lnTo>
                  <a:pt x="1164" y="700"/>
                </a:lnTo>
                <a:cubicBezTo>
                  <a:pt x="1137" y="943"/>
                  <a:pt x="943" y="1137"/>
                  <a:pt x="699" y="1164"/>
                </a:cubicBezTo>
                <a:lnTo>
                  <a:pt x="699" y="1284"/>
                </a:lnTo>
                <a:lnTo>
                  <a:pt x="585" y="1284"/>
                </a:lnTo>
                <a:lnTo>
                  <a:pt x="585" y="1164"/>
                </a:lnTo>
                <a:cubicBezTo>
                  <a:pt x="341" y="1137"/>
                  <a:pt x="147" y="943"/>
                  <a:pt x="120" y="700"/>
                </a:cubicBezTo>
                <a:lnTo>
                  <a:pt x="0" y="700"/>
                </a:lnTo>
                <a:lnTo>
                  <a:pt x="0" y="585"/>
                </a:lnTo>
                <a:lnTo>
                  <a:pt x="120" y="585"/>
                </a:lnTo>
                <a:cubicBezTo>
                  <a:pt x="147" y="342"/>
                  <a:pt x="341" y="148"/>
                  <a:pt x="585" y="120"/>
                </a:cubicBezTo>
                <a:lnTo>
                  <a:pt x="585" y="0"/>
                </a:lnTo>
                <a:lnTo>
                  <a:pt x="699" y="0"/>
                </a:lnTo>
                <a:lnTo>
                  <a:pt x="699" y="120"/>
                </a:lnTo>
                <a:cubicBezTo>
                  <a:pt x="943" y="148"/>
                  <a:pt x="1137" y="342"/>
                  <a:pt x="1164" y="585"/>
                </a:cubicBezTo>
                <a:close/>
                <a:moveTo>
                  <a:pt x="642" y="410"/>
                </a:moveTo>
                <a:cubicBezTo>
                  <a:pt x="771" y="410"/>
                  <a:pt x="874" y="514"/>
                  <a:pt x="874" y="642"/>
                </a:cubicBezTo>
                <a:cubicBezTo>
                  <a:pt x="874" y="771"/>
                  <a:pt x="770" y="875"/>
                  <a:pt x="642" y="875"/>
                </a:cubicBezTo>
                <a:cubicBezTo>
                  <a:pt x="513" y="875"/>
                  <a:pt x="410" y="771"/>
                  <a:pt x="410" y="642"/>
                </a:cubicBezTo>
                <a:cubicBezTo>
                  <a:pt x="410" y="514"/>
                  <a:pt x="514" y="410"/>
                  <a:pt x="642" y="410"/>
                </a:cubicBezTo>
                <a:close/>
              </a:path>
            </a:pathLst>
          </a:custGeom>
          <a:solidFill>
            <a:srgbClr val="4495A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latin typeface="Sakkal Majalla" panose="02000000000000000000" pitchFamily="2" charset="-78"/>
              <a:cs typeface="Sakkal Majalla" panose="02000000000000000000" pitchFamily="2" charset="-78"/>
            </a:endParaRPr>
          </a:p>
        </p:txBody>
      </p:sp>
      <p:sp>
        <p:nvSpPr>
          <p:cNvPr id="25" name="Freeform: Shape 83">
            <a:extLst>
              <a:ext uri="{FF2B5EF4-FFF2-40B4-BE49-F238E27FC236}">
                <a16:creationId xmlns:a16="http://schemas.microsoft.com/office/drawing/2014/main" id="{C9D6B2F0-8291-4DE9-3141-2B77380459D5}"/>
              </a:ext>
            </a:extLst>
          </p:cNvPr>
          <p:cNvSpPr>
            <a:spLocks noChangeAspect="1"/>
          </p:cNvSpPr>
          <p:nvPr/>
        </p:nvSpPr>
        <p:spPr>
          <a:xfrm>
            <a:off x="3185823" y="3793221"/>
            <a:ext cx="426720" cy="426720"/>
          </a:xfrm>
          <a:custGeom>
            <a:avLst/>
            <a:gdLst>
              <a:gd name="connsiteX0" fmla="*/ 381000 w 4876800"/>
              <a:gd name="connsiteY0" fmla="*/ 2067220 h 4876800"/>
              <a:gd name="connsiteX1" fmla="*/ 381000 w 4876800"/>
              <a:gd name="connsiteY1" fmla="*/ 2428580 h 4876800"/>
              <a:gd name="connsiteX2" fmla="*/ 628993 w 4876800"/>
              <a:gd name="connsiteY2" fmla="*/ 2247900 h 4876800"/>
              <a:gd name="connsiteX3" fmla="*/ 2800350 w 4876800"/>
              <a:gd name="connsiteY3" fmla="*/ 1371600 h 4876800"/>
              <a:gd name="connsiteX4" fmla="*/ 2541070 w 4876800"/>
              <a:gd name="connsiteY4" fmla="*/ 1410757 h 4876800"/>
              <a:gd name="connsiteX5" fmla="*/ 2625271 w 4876800"/>
              <a:gd name="connsiteY5" fmla="*/ 1558004 h 4876800"/>
              <a:gd name="connsiteX6" fmla="*/ 2554471 w 4876800"/>
              <a:gd name="connsiteY6" fmla="*/ 1817941 h 4876800"/>
              <a:gd name="connsiteX7" fmla="*/ 2460079 w 4876800"/>
              <a:gd name="connsiteY7" fmla="*/ 1843106 h 4876800"/>
              <a:gd name="connsiteX8" fmla="*/ 2294534 w 4876800"/>
              <a:gd name="connsiteY8" fmla="*/ 1747142 h 4876800"/>
              <a:gd name="connsiteX9" fmla="*/ 2210581 w 4876800"/>
              <a:gd name="connsiteY9" fmla="*/ 1600333 h 4876800"/>
              <a:gd name="connsiteX10" fmla="*/ 1944967 w 4876800"/>
              <a:gd name="connsiteY10" fmla="*/ 2057400 h 4876800"/>
              <a:gd name="connsiteX11" fmla="*/ 2114550 w 4876800"/>
              <a:gd name="connsiteY11" fmla="*/ 2057400 h 4876800"/>
              <a:gd name="connsiteX12" fmla="*/ 2305050 w 4876800"/>
              <a:gd name="connsiteY12" fmla="*/ 2247900 h 4876800"/>
              <a:gd name="connsiteX13" fmla="*/ 2114550 w 4876800"/>
              <a:gd name="connsiteY13" fmla="*/ 2438400 h 4876800"/>
              <a:gd name="connsiteX14" fmla="*/ 1944957 w 4876800"/>
              <a:gd name="connsiteY14" fmla="*/ 2438400 h 4876800"/>
              <a:gd name="connsiteX15" fmla="*/ 2210571 w 4876800"/>
              <a:gd name="connsiteY15" fmla="*/ 2895466 h 4876800"/>
              <a:gd name="connsiteX16" fmla="*/ 2294525 w 4876800"/>
              <a:gd name="connsiteY16" fmla="*/ 2748658 h 4876800"/>
              <a:gd name="connsiteX17" fmla="*/ 2554462 w 4876800"/>
              <a:gd name="connsiteY17" fmla="*/ 2677858 h 4876800"/>
              <a:gd name="connsiteX18" fmla="*/ 2625261 w 4876800"/>
              <a:gd name="connsiteY18" fmla="*/ 2937795 h 4876800"/>
              <a:gd name="connsiteX19" fmla="*/ 2541060 w 4876800"/>
              <a:gd name="connsiteY19" fmla="*/ 3085033 h 4876800"/>
              <a:gd name="connsiteX20" fmla="*/ 2800350 w 4876800"/>
              <a:gd name="connsiteY20" fmla="*/ 3124200 h 4876800"/>
              <a:gd name="connsiteX21" fmla="*/ 3059630 w 4876800"/>
              <a:gd name="connsiteY21" fmla="*/ 3085043 h 4876800"/>
              <a:gd name="connsiteX22" fmla="*/ 2975429 w 4876800"/>
              <a:gd name="connsiteY22" fmla="*/ 2937805 h 4876800"/>
              <a:gd name="connsiteX23" fmla="*/ 3046228 w 4876800"/>
              <a:gd name="connsiteY23" fmla="*/ 2677868 h 4876800"/>
              <a:gd name="connsiteX24" fmla="*/ 3306165 w 4876800"/>
              <a:gd name="connsiteY24" fmla="*/ 2748667 h 4876800"/>
              <a:gd name="connsiteX25" fmla="*/ 3390119 w 4876800"/>
              <a:gd name="connsiteY25" fmla="*/ 2895476 h 4876800"/>
              <a:gd name="connsiteX26" fmla="*/ 3655733 w 4876800"/>
              <a:gd name="connsiteY26" fmla="*/ 2438409 h 4876800"/>
              <a:gd name="connsiteX27" fmla="*/ 3486150 w 4876800"/>
              <a:gd name="connsiteY27" fmla="*/ 2438409 h 4876800"/>
              <a:gd name="connsiteX28" fmla="*/ 3295650 w 4876800"/>
              <a:gd name="connsiteY28" fmla="*/ 2247909 h 4876800"/>
              <a:gd name="connsiteX29" fmla="*/ 3486150 w 4876800"/>
              <a:gd name="connsiteY29" fmla="*/ 2057409 h 4876800"/>
              <a:gd name="connsiteX30" fmla="*/ 3655742 w 4876800"/>
              <a:gd name="connsiteY30" fmla="*/ 2057409 h 4876800"/>
              <a:gd name="connsiteX31" fmla="*/ 3390128 w 4876800"/>
              <a:gd name="connsiteY31" fmla="*/ 1600343 h 4876800"/>
              <a:gd name="connsiteX32" fmla="*/ 3306175 w 4876800"/>
              <a:gd name="connsiteY32" fmla="*/ 1747151 h 4876800"/>
              <a:gd name="connsiteX33" fmla="*/ 3140630 w 4876800"/>
              <a:gd name="connsiteY33" fmla="*/ 1843116 h 4876800"/>
              <a:gd name="connsiteX34" fmla="*/ 3046238 w 4876800"/>
              <a:gd name="connsiteY34" fmla="*/ 1817951 h 4876800"/>
              <a:gd name="connsiteX35" fmla="*/ 2975438 w 4876800"/>
              <a:gd name="connsiteY35" fmla="*/ 1558014 h 4876800"/>
              <a:gd name="connsiteX36" fmla="*/ 3059639 w 4876800"/>
              <a:gd name="connsiteY36" fmla="*/ 1410767 h 4876800"/>
              <a:gd name="connsiteX37" fmla="*/ 2800350 w 4876800"/>
              <a:gd name="connsiteY37" fmla="*/ 1371600 h 4876800"/>
              <a:gd name="connsiteX38" fmla="*/ 2800350 w 4876800"/>
              <a:gd name="connsiteY38" fmla="*/ 990600 h 4876800"/>
              <a:gd name="connsiteX39" fmla="*/ 3418961 w 4876800"/>
              <a:gd name="connsiteY39" fmla="*/ 1153658 h 4876800"/>
              <a:gd name="connsiteX40" fmla="*/ 3424504 w 4876800"/>
              <a:gd name="connsiteY40" fmla="*/ 1156468 h 4876800"/>
              <a:gd name="connsiteX41" fmla="*/ 3429724 w 4876800"/>
              <a:gd name="connsiteY41" fmla="*/ 1159802 h 4876800"/>
              <a:gd name="connsiteX42" fmla="*/ 4057650 w 4876800"/>
              <a:gd name="connsiteY42" fmla="*/ 2247900 h 4876800"/>
              <a:gd name="connsiteX43" fmla="*/ 3429629 w 4876800"/>
              <a:gd name="connsiteY43" fmla="*/ 3336055 h 4876800"/>
              <a:gd name="connsiteX44" fmla="*/ 3424504 w 4876800"/>
              <a:gd name="connsiteY44" fmla="*/ 3339332 h 4876800"/>
              <a:gd name="connsiteX45" fmla="*/ 3415084 w 4876800"/>
              <a:gd name="connsiteY45" fmla="*/ 3344313 h 4876800"/>
              <a:gd name="connsiteX46" fmla="*/ 2800350 w 4876800"/>
              <a:gd name="connsiteY46" fmla="*/ 3505200 h 4876800"/>
              <a:gd name="connsiteX47" fmla="*/ 2185578 w 4876800"/>
              <a:gd name="connsiteY47" fmla="*/ 3344284 h 4876800"/>
              <a:gd name="connsiteX48" fmla="*/ 2176196 w 4876800"/>
              <a:gd name="connsiteY48" fmla="*/ 3339322 h 4876800"/>
              <a:gd name="connsiteX49" fmla="*/ 2171071 w 4876800"/>
              <a:gd name="connsiteY49" fmla="*/ 3336045 h 4876800"/>
              <a:gd name="connsiteX50" fmla="*/ 1543050 w 4876800"/>
              <a:gd name="connsiteY50" fmla="*/ 2247900 h 4876800"/>
              <a:gd name="connsiteX51" fmla="*/ 2170985 w 4876800"/>
              <a:gd name="connsiteY51" fmla="*/ 1159802 h 4876800"/>
              <a:gd name="connsiteX52" fmla="*/ 2176196 w 4876800"/>
              <a:gd name="connsiteY52" fmla="*/ 1156459 h 4876800"/>
              <a:gd name="connsiteX53" fmla="*/ 2181730 w 4876800"/>
              <a:gd name="connsiteY53" fmla="*/ 1153658 h 4876800"/>
              <a:gd name="connsiteX54" fmla="*/ 2800350 w 4876800"/>
              <a:gd name="connsiteY54" fmla="*/ 990600 h 4876800"/>
              <a:gd name="connsiteX55" fmla="*/ 762000 w 4876800"/>
              <a:gd name="connsiteY55" fmla="*/ 0 h 4876800"/>
              <a:gd name="connsiteX56" fmla="*/ 4114800 w 4876800"/>
              <a:gd name="connsiteY56" fmla="*/ 0 h 4876800"/>
              <a:gd name="connsiteX57" fmla="*/ 4876800 w 4876800"/>
              <a:gd name="connsiteY57" fmla="*/ 762000 h 4876800"/>
              <a:gd name="connsiteX58" fmla="*/ 4876800 w 4876800"/>
              <a:gd name="connsiteY58" fmla="*/ 2781300 h 4876800"/>
              <a:gd name="connsiteX59" fmla="*/ 4686300 w 4876800"/>
              <a:gd name="connsiteY59" fmla="*/ 2971800 h 4876800"/>
              <a:gd name="connsiteX60" fmla="*/ 4495800 w 4876800"/>
              <a:gd name="connsiteY60" fmla="*/ 2781300 h 4876800"/>
              <a:gd name="connsiteX61" fmla="*/ 4495800 w 4876800"/>
              <a:gd name="connsiteY61" fmla="*/ 762000 h 4876800"/>
              <a:gd name="connsiteX62" fmla="*/ 4114800 w 4876800"/>
              <a:gd name="connsiteY62" fmla="*/ 381000 h 4876800"/>
              <a:gd name="connsiteX63" fmla="*/ 762000 w 4876800"/>
              <a:gd name="connsiteY63" fmla="*/ 381000 h 4876800"/>
              <a:gd name="connsiteX64" fmla="*/ 381000 w 4876800"/>
              <a:gd name="connsiteY64" fmla="*/ 762000 h 4876800"/>
              <a:gd name="connsiteX65" fmla="*/ 381000 w 4876800"/>
              <a:gd name="connsiteY65" fmla="*/ 1597161 h 4876800"/>
              <a:gd name="connsiteX66" fmla="*/ 397926 w 4876800"/>
              <a:gd name="connsiteY66" fmla="*/ 1608153 h 4876800"/>
              <a:gd name="connsiteX67" fmla="*/ 1064676 w 4876800"/>
              <a:gd name="connsiteY67" fmla="*/ 2093928 h 4876800"/>
              <a:gd name="connsiteX68" fmla="*/ 1143000 w 4876800"/>
              <a:gd name="connsiteY68" fmla="*/ 2247900 h 4876800"/>
              <a:gd name="connsiteX69" fmla="*/ 1064676 w 4876800"/>
              <a:gd name="connsiteY69" fmla="*/ 2401871 h 4876800"/>
              <a:gd name="connsiteX70" fmla="*/ 397926 w 4876800"/>
              <a:gd name="connsiteY70" fmla="*/ 2887647 h 4876800"/>
              <a:gd name="connsiteX71" fmla="*/ 381000 w 4876800"/>
              <a:gd name="connsiteY71" fmla="*/ 2898524 h 4876800"/>
              <a:gd name="connsiteX72" fmla="*/ 381000 w 4876800"/>
              <a:gd name="connsiteY72" fmla="*/ 3733800 h 4876800"/>
              <a:gd name="connsiteX73" fmla="*/ 762000 w 4876800"/>
              <a:gd name="connsiteY73" fmla="*/ 4114800 h 4876800"/>
              <a:gd name="connsiteX74" fmla="*/ 4114800 w 4876800"/>
              <a:gd name="connsiteY74" fmla="*/ 4114800 h 4876800"/>
              <a:gd name="connsiteX75" fmla="*/ 4495800 w 4876800"/>
              <a:gd name="connsiteY75" fmla="*/ 3733800 h 4876800"/>
              <a:gd name="connsiteX76" fmla="*/ 4686300 w 4876800"/>
              <a:gd name="connsiteY76" fmla="*/ 3543300 h 4876800"/>
              <a:gd name="connsiteX77" fmla="*/ 4876800 w 4876800"/>
              <a:gd name="connsiteY77" fmla="*/ 3733800 h 4876800"/>
              <a:gd name="connsiteX78" fmla="*/ 4114800 w 4876800"/>
              <a:gd name="connsiteY78" fmla="*/ 4495800 h 4876800"/>
              <a:gd name="connsiteX79" fmla="*/ 4114800 w 4876800"/>
              <a:gd name="connsiteY79" fmla="*/ 4686300 h 4876800"/>
              <a:gd name="connsiteX80" fmla="*/ 3924300 w 4876800"/>
              <a:gd name="connsiteY80" fmla="*/ 4876800 h 4876800"/>
              <a:gd name="connsiteX81" fmla="*/ 3543300 w 4876800"/>
              <a:gd name="connsiteY81" fmla="*/ 4876800 h 4876800"/>
              <a:gd name="connsiteX82" fmla="*/ 3352800 w 4876800"/>
              <a:gd name="connsiteY82" fmla="*/ 4686300 h 4876800"/>
              <a:gd name="connsiteX83" fmla="*/ 3352800 w 4876800"/>
              <a:gd name="connsiteY83" fmla="*/ 4495800 h 4876800"/>
              <a:gd name="connsiteX84" fmla="*/ 1524000 w 4876800"/>
              <a:gd name="connsiteY84" fmla="*/ 4495800 h 4876800"/>
              <a:gd name="connsiteX85" fmla="*/ 1524000 w 4876800"/>
              <a:gd name="connsiteY85" fmla="*/ 4686300 h 4876800"/>
              <a:gd name="connsiteX86" fmla="*/ 1333500 w 4876800"/>
              <a:gd name="connsiteY86" fmla="*/ 4876800 h 4876800"/>
              <a:gd name="connsiteX87" fmla="*/ 952500 w 4876800"/>
              <a:gd name="connsiteY87" fmla="*/ 4876800 h 4876800"/>
              <a:gd name="connsiteX88" fmla="*/ 762000 w 4876800"/>
              <a:gd name="connsiteY88" fmla="*/ 4686300 h 4876800"/>
              <a:gd name="connsiteX89" fmla="*/ 762000 w 4876800"/>
              <a:gd name="connsiteY89" fmla="*/ 4495800 h 4876800"/>
              <a:gd name="connsiteX90" fmla="*/ 0 w 4876800"/>
              <a:gd name="connsiteY90" fmla="*/ 3733800 h 4876800"/>
              <a:gd name="connsiteX91" fmla="*/ 0 w 4876800"/>
              <a:gd name="connsiteY91" fmla="*/ 762000 h 4876800"/>
              <a:gd name="connsiteX92" fmla="*/ 762000 w 4876800"/>
              <a:gd name="connsiteY92"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76800" h="4876800">
                <a:moveTo>
                  <a:pt x="381000" y="2067220"/>
                </a:moveTo>
                <a:lnTo>
                  <a:pt x="381000" y="2428580"/>
                </a:lnTo>
                <a:lnTo>
                  <a:pt x="628993" y="2247900"/>
                </a:lnTo>
                <a:close/>
                <a:moveTo>
                  <a:pt x="2800350" y="1371600"/>
                </a:moveTo>
                <a:cubicBezTo>
                  <a:pt x="2710120" y="1371600"/>
                  <a:pt x="2623032" y="1385316"/>
                  <a:pt x="2541070" y="1410757"/>
                </a:cubicBezTo>
                <a:lnTo>
                  <a:pt x="2625271" y="1558004"/>
                </a:lnTo>
                <a:cubicBezTo>
                  <a:pt x="2677496" y="1649330"/>
                  <a:pt x="2645797" y="1765716"/>
                  <a:pt x="2554471" y="1817941"/>
                </a:cubicBezTo>
                <a:cubicBezTo>
                  <a:pt x="2524639" y="1835001"/>
                  <a:pt x="2492140" y="1843106"/>
                  <a:pt x="2460079" y="1843106"/>
                </a:cubicBezTo>
                <a:cubicBezTo>
                  <a:pt x="2393956" y="1843106"/>
                  <a:pt x="2329700" y="1808654"/>
                  <a:pt x="2294534" y="1747142"/>
                </a:cubicBezTo>
                <a:lnTo>
                  <a:pt x="2210581" y="1600333"/>
                </a:lnTo>
                <a:cubicBezTo>
                  <a:pt x="2079545" y="1719777"/>
                  <a:pt x="1984810" y="1878368"/>
                  <a:pt x="1944967" y="2057400"/>
                </a:cubicBezTo>
                <a:lnTo>
                  <a:pt x="2114550" y="2057400"/>
                </a:lnTo>
                <a:cubicBezTo>
                  <a:pt x="2219763" y="2057400"/>
                  <a:pt x="2305050" y="2142687"/>
                  <a:pt x="2305050" y="2247900"/>
                </a:cubicBezTo>
                <a:cubicBezTo>
                  <a:pt x="2305050" y="2353113"/>
                  <a:pt x="2219763" y="2438400"/>
                  <a:pt x="2114550" y="2438400"/>
                </a:cubicBezTo>
                <a:lnTo>
                  <a:pt x="1944957" y="2438400"/>
                </a:lnTo>
                <a:cubicBezTo>
                  <a:pt x="1984800" y="2617432"/>
                  <a:pt x="2079536" y="2776014"/>
                  <a:pt x="2210571" y="2895466"/>
                </a:cubicBezTo>
                <a:lnTo>
                  <a:pt x="2294525" y="2748658"/>
                </a:lnTo>
                <a:cubicBezTo>
                  <a:pt x="2346750" y="2657332"/>
                  <a:pt x="2463127" y="2625633"/>
                  <a:pt x="2554462" y="2677858"/>
                </a:cubicBezTo>
                <a:cubicBezTo>
                  <a:pt x="2645788" y="2730084"/>
                  <a:pt x="2677487" y="2846460"/>
                  <a:pt x="2625261" y="2937795"/>
                </a:cubicBezTo>
                <a:lnTo>
                  <a:pt x="2541060" y="3085033"/>
                </a:lnTo>
                <a:cubicBezTo>
                  <a:pt x="2623042" y="3110484"/>
                  <a:pt x="2710120" y="3124200"/>
                  <a:pt x="2800350" y="3124200"/>
                </a:cubicBezTo>
                <a:cubicBezTo>
                  <a:pt x="2890580" y="3124200"/>
                  <a:pt x="2977658" y="3110484"/>
                  <a:pt x="3059630" y="3085043"/>
                </a:cubicBezTo>
                <a:lnTo>
                  <a:pt x="2975429" y="2937805"/>
                </a:lnTo>
                <a:cubicBezTo>
                  <a:pt x="2923203" y="2846470"/>
                  <a:pt x="2954903" y="2730093"/>
                  <a:pt x="3046228" y="2677868"/>
                </a:cubicBezTo>
                <a:cubicBezTo>
                  <a:pt x="3137582" y="2625642"/>
                  <a:pt x="3253949" y="2657341"/>
                  <a:pt x="3306165" y="2748667"/>
                </a:cubicBezTo>
                <a:lnTo>
                  <a:pt x="3390119" y="2895476"/>
                </a:lnTo>
                <a:cubicBezTo>
                  <a:pt x="3521154" y="2776023"/>
                  <a:pt x="3615890" y="2617441"/>
                  <a:pt x="3655733" y="2438409"/>
                </a:cubicBezTo>
                <a:lnTo>
                  <a:pt x="3486150" y="2438409"/>
                </a:lnTo>
                <a:cubicBezTo>
                  <a:pt x="3380937" y="2438409"/>
                  <a:pt x="3295650" y="2353122"/>
                  <a:pt x="3295650" y="2247909"/>
                </a:cubicBezTo>
                <a:cubicBezTo>
                  <a:pt x="3295650" y="2142696"/>
                  <a:pt x="3380937" y="2057409"/>
                  <a:pt x="3486150" y="2057409"/>
                </a:cubicBezTo>
                <a:lnTo>
                  <a:pt x="3655742" y="2057409"/>
                </a:lnTo>
                <a:cubicBezTo>
                  <a:pt x="3615899" y="1878377"/>
                  <a:pt x="3521164" y="1719786"/>
                  <a:pt x="3390128" y="1600343"/>
                </a:cubicBezTo>
                <a:lnTo>
                  <a:pt x="3306175" y="1747151"/>
                </a:lnTo>
                <a:cubicBezTo>
                  <a:pt x="3271009" y="1808654"/>
                  <a:pt x="3206743" y="1843116"/>
                  <a:pt x="3140630" y="1843116"/>
                </a:cubicBezTo>
                <a:cubicBezTo>
                  <a:pt x="3108569" y="1843116"/>
                  <a:pt x="3076070" y="1835010"/>
                  <a:pt x="3046238" y="1817951"/>
                </a:cubicBezTo>
                <a:cubicBezTo>
                  <a:pt x="2954912" y="1765725"/>
                  <a:pt x="2923213" y="1649339"/>
                  <a:pt x="2975438" y="1558014"/>
                </a:cubicBezTo>
                <a:lnTo>
                  <a:pt x="3059639" y="1410767"/>
                </a:lnTo>
                <a:cubicBezTo>
                  <a:pt x="2977667" y="1385316"/>
                  <a:pt x="2890580" y="1371600"/>
                  <a:pt x="2800350" y="1371600"/>
                </a:cubicBezTo>
                <a:close/>
                <a:moveTo>
                  <a:pt x="2800350" y="990600"/>
                </a:moveTo>
                <a:cubicBezTo>
                  <a:pt x="3025083" y="990600"/>
                  <a:pt x="3236204" y="1049931"/>
                  <a:pt x="3418961" y="1153658"/>
                </a:cubicBezTo>
                <a:cubicBezTo>
                  <a:pt x="3420799" y="1154630"/>
                  <a:pt x="3422685" y="1155430"/>
                  <a:pt x="3424504" y="1156468"/>
                </a:cubicBezTo>
                <a:cubicBezTo>
                  <a:pt x="3426323" y="1157497"/>
                  <a:pt x="3427962" y="1158716"/>
                  <a:pt x="3429724" y="1159802"/>
                </a:cubicBezTo>
                <a:cubicBezTo>
                  <a:pt x="3804837" y="1377620"/>
                  <a:pt x="4057650" y="1783775"/>
                  <a:pt x="4057650" y="2247900"/>
                </a:cubicBezTo>
                <a:cubicBezTo>
                  <a:pt x="4057650" y="2712062"/>
                  <a:pt x="3804799" y="3118247"/>
                  <a:pt x="3429629" y="3336055"/>
                </a:cubicBezTo>
                <a:cubicBezTo>
                  <a:pt x="3427885" y="3337122"/>
                  <a:pt x="3426285" y="3338312"/>
                  <a:pt x="3424504" y="3339332"/>
                </a:cubicBezTo>
                <a:cubicBezTo>
                  <a:pt x="3421399" y="3341103"/>
                  <a:pt x="3418246" y="3342722"/>
                  <a:pt x="3415084" y="3344313"/>
                </a:cubicBezTo>
                <a:cubicBezTo>
                  <a:pt x="3233214" y="3446688"/>
                  <a:pt x="3023502" y="3505200"/>
                  <a:pt x="2800350" y="3505200"/>
                </a:cubicBezTo>
                <a:cubicBezTo>
                  <a:pt x="2577179" y="3505200"/>
                  <a:pt x="2367458" y="3446678"/>
                  <a:pt x="2185578" y="3344284"/>
                </a:cubicBezTo>
                <a:cubicBezTo>
                  <a:pt x="2182425" y="3342703"/>
                  <a:pt x="2179291" y="3341094"/>
                  <a:pt x="2176196" y="3339322"/>
                </a:cubicBezTo>
                <a:cubicBezTo>
                  <a:pt x="2174414" y="3338312"/>
                  <a:pt x="2172805" y="3337112"/>
                  <a:pt x="2171071" y="3336045"/>
                </a:cubicBezTo>
                <a:cubicBezTo>
                  <a:pt x="1795900" y="3118247"/>
                  <a:pt x="1543050" y="2712062"/>
                  <a:pt x="1543050" y="2247900"/>
                </a:cubicBezTo>
                <a:cubicBezTo>
                  <a:pt x="1543050" y="1783775"/>
                  <a:pt x="1795862" y="1377620"/>
                  <a:pt x="2170985" y="1159802"/>
                </a:cubicBezTo>
                <a:cubicBezTo>
                  <a:pt x="2172748" y="1158716"/>
                  <a:pt x="2174386" y="1157487"/>
                  <a:pt x="2176196" y="1156459"/>
                </a:cubicBezTo>
                <a:cubicBezTo>
                  <a:pt x="2178005" y="1155430"/>
                  <a:pt x="2179891" y="1154630"/>
                  <a:pt x="2181730" y="1153658"/>
                </a:cubicBezTo>
                <a:cubicBezTo>
                  <a:pt x="2364486" y="1049931"/>
                  <a:pt x="2575607" y="990600"/>
                  <a:pt x="2800350" y="990600"/>
                </a:cubicBezTo>
                <a:close/>
                <a:moveTo>
                  <a:pt x="762000" y="0"/>
                </a:moveTo>
                <a:lnTo>
                  <a:pt x="4114800" y="0"/>
                </a:lnTo>
                <a:cubicBezTo>
                  <a:pt x="4534967" y="0"/>
                  <a:pt x="4876800" y="341833"/>
                  <a:pt x="4876800" y="762000"/>
                </a:cubicBezTo>
                <a:lnTo>
                  <a:pt x="4876800" y="2781300"/>
                </a:lnTo>
                <a:cubicBezTo>
                  <a:pt x="4876800" y="2886513"/>
                  <a:pt x="4791513" y="2971800"/>
                  <a:pt x="4686300" y="2971800"/>
                </a:cubicBezTo>
                <a:cubicBezTo>
                  <a:pt x="4581087" y="2971800"/>
                  <a:pt x="4495800" y="2886513"/>
                  <a:pt x="4495800" y="2781300"/>
                </a:cubicBezTo>
                <a:lnTo>
                  <a:pt x="4495800" y="762000"/>
                </a:lnTo>
                <a:cubicBezTo>
                  <a:pt x="4495800" y="551916"/>
                  <a:pt x="4324883" y="381000"/>
                  <a:pt x="4114800" y="381000"/>
                </a:cubicBezTo>
                <a:lnTo>
                  <a:pt x="762000" y="381000"/>
                </a:lnTo>
                <a:cubicBezTo>
                  <a:pt x="551916" y="381000"/>
                  <a:pt x="381000" y="551916"/>
                  <a:pt x="381000" y="762000"/>
                </a:cubicBezTo>
                <a:lnTo>
                  <a:pt x="381000" y="1597161"/>
                </a:lnTo>
                <a:cubicBezTo>
                  <a:pt x="386762" y="1600505"/>
                  <a:pt x="392420" y="1604143"/>
                  <a:pt x="397926" y="1608153"/>
                </a:cubicBezTo>
                <a:lnTo>
                  <a:pt x="1064676" y="2093928"/>
                </a:lnTo>
                <a:cubicBezTo>
                  <a:pt x="1113891" y="2129790"/>
                  <a:pt x="1143000" y="2187006"/>
                  <a:pt x="1143000" y="2247900"/>
                </a:cubicBezTo>
                <a:cubicBezTo>
                  <a:pt x="1143000" y="2308793"/>
                  <a:pt x="1113891" y="2366010"/>
                  <a:pt x="1064676" y="2401871"/>
                </a:cubicBezTo>
                <a:lnTo>
                  <a:pt x="397926" y="2887647"/>
                </a:lnTo>
                <a:cubicBezTo>
                  <a:pt x="392439" y="2891647"/>
                  <a:pt x="386753" y="2895190"/>
                  <a:pt x="381000" y="2898524"/>
                </a:cubicBezTo>
                <a:lnTo>
                  <a:pt x="381000" y="3733800"/>
                </a:lnTo>
                <a:cubicBezTo>
                  <a:pt x="381000" y="3943883"/>
                  <a:pt x="551916" y="4114800"/>
                  <a:pt x="762000" y="4114800"/>
                </a:cubicBezTo>
                <a:lnTo>
                  <a:pt x="4114800" y="4114800"/>
                </a:lnTo>
                <a:cubicBezTo>
                  <a:pt x="4324883" y="4114800"/>
                  <a:pt x="4495800" y="3943883"/>
                  <a:pt x="4495800" y="3733800"/>
                </a:cubicBezTo>
                <a:cubicBezTo>
                  <a:pt x="4495800" y="3628587"/>
                  <a:pt x="4581087" y="3543300"/>
                  <a:pt x="4686300" y="3543300"/>
                </a:cubicBezTo>
                <a:cubicBezTo>
                  <a:pt x="4791513" y="3543300"/>
                  <a:pt x="4876800" y="3628587"/>
                  <a:pt x="4876800" y="3733800"/>
                </a:cubicBezTo>
                <a:cubicBezTo>
                  <a:pt x="4876800" y="4153967"/>
                  <a:pt x="4534967" y="4495800"/>
                  <a:pt x="4114800" y="4495800"/>
                </a:cubicBezTo>
                <a:lnTo>
                  <a:pt x="4114800" y="4686300"/>
                </a:lnTo>
                <a:cubicBezTo>
                  <a:pt x="4114800" y="4791513"/>
                  <a:pt x="4029513" y="4876800"/>
                  <a:pt x="3924300" y="4876800"/>
                </a:cubicBezTo>
                <a:lnTo>
                  <a:pt x="3543300" y="4876800"/>
                </a:lnTo>
                <a:cubicBezTo>
                  <a:pt x="3438087" y="4876800"/>
                  <a:pt x="3352800" y="4791513"/>
                  <a:pt x="3352800" y="4686300"/>
                </a:cubicBezTo>
                <a:lnTo>
                  <a:pt x="3352800" y="4495800"/>
                </a:lnTo>
                <a:lnTo>
                  <a:pt x="1524000" y="4495800"/>
                </a:lnTo>
                <a:lnTo>
                  <a:pt x="1524000" y="4686300"/>
                </a:lnTo>
                <a:cubicBezTo>
                  <a:pt x="1524000" y="4791513"/>
                  <a:pt x="1438713" y="4876800"/>
                  <a:pt x="1333500" y="4876800"/>
                </a:cubicBezTo>
                <a:lnTo>
                  <a:pt x="952500" y="4876800"/>
                </a:lnTo>
                <a:cubicBezTo>
                  <a:pt x="847287" y="4876800"/>
                  <a:pt x="762000" y="4791513"/>
                  <a:pt x="762000" y="4686300"/>
                </a:cubicBezTo>
                <a:lnTo>
                  <a:pt x="762000" y="4495800"/>
                </a:lnTo>
                <a:cubicBezTo>
                  <a:pt x="341833" y="4495800"/>
                  <a:pt x="0" y="4153967"/>
                  <a:pt x="0" y="3733800"/>
                </a:cubicBezTo>
                <a:lnTo>
                  <a:pt x="0" y="762000"/>
                </a:lnTo>
                <a:cubicBezTo>
                  <a:pt x="0" y="341833"/>
                  <a:pt x="341833" y="0"/>
                  <a:pt x="762000" y="0"/>
                </a:cubicBezTo>
                <a:close/>
              </a:path>
            </a:pathLst>
          </a:custGeom>
          <a:solidFill>
            <a:srgbClr val="4495A2"/>
          </a:solidFill>
          <a:ln w="9525" cap="flat">
            <a:noFill/>
            <a:prstDash val="solid"/>
            <a:miter/>
          </a:ln>
        </p:spPr>
        <p:txBody>
          <a:bodyPr rtlCol="0" anchor="ctr"/>
          <a:lstStyle/>
          <a:p>
            <a:endParaRPr lang="en-US" sz="1200">
              <a:latin typeface="Sakkal Majalla" panose="02000000000000000000" pitchFamily="2" charset="-78"/>
              <a:cs typeface="Sakkal Majalla" panose="02000000000000000000" pitchFamily="2" charset="-78"/>
            </a:endParaRPr>
          </a:p>
        </p:txBody>
      </p:sp>
      <p:sp>
        <p:nvSpPr>
          <p:cNvPr id="3" name="Google Shape;605;p19">
            <a:extLst>
              <a:ext uri="{FF2B5EF4-FFF2-40B4-BE49-F238E27FC236}">
                <a16:creationId xmlns:a16="http://schemas.microsoft.com/office/drawing/2014/main" id="{4BB10D77-80AC-B81F-B279-E3711F9846BD}"/>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panose="02000000000000000000" pitchFamily="2" charset="-78"/>
                <a:ea typeface="Sakkal Majalla"/>
                <a:cs typeface="Sakkal Majalla" panose="02000000000000000000" pitchFamily="2" charset="-78"/>
                <a:sym typeface="Sakkal Majalla"/>
              </a:rPr>
              <a:t>20</a:t>
            </a:fld>
            <a:endParaRPr sz="1100" dirty="0">
              <a:solidFill>
                <a:schemeClr val="dk1"/>
              </a:solidFill>
              <a:latin typeface="Sakkal Majalla" panose="02000000000000000000" pitchFamily="2" charset="-78"/>
              <a:ea typeface="Sakkal Majalla"/>
              <a:cs typeface="Sakkal Majalla" panose="02000000000000000000" pitchFamily="2" charset="-78"/>
              <a:sym typeface="Sakkal Majalla"/>
            </a:endParaRPr>
          </a:p>
        </p:txBody>
      </p:sp>
      <p:sp>
        <p:nvSpPr>
          <p:cNvPr id="5" name="Google Shape;594;p19">
            <a:extLst>
              <a:ext uri="{FF2B5EF4-FFF2-40B4-BE49-F238E27FC236}">
                <a16:creationId xmlns:a16="http://schemas.microsoft.com/office/drawing/2014/main" id="{22E88D8D-DDBE-7695-2E08-548410432360}"/>
              </a:ext>
            </a:extLst>
          </p:cNvPr>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ea typeface="Sakkal Majalla"/>
                <a:cs typeface="Sakkal Majalla" panose="02000000000000000000" pitchFamily="2" charset="-78"/>
                <a:sym typeface="Sakkal Majalla"/>
              </a:rPr>
              <a:t>عن المشروع</a:t>
            </a:r>
            <a:endParaRPr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081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ربع نص 17">
            <a:extLst>
              <a:ext uri="{FF2B5EF4-FFF2-40B4-BE49-F238E27FC236}">
                <a16:creationId xmlns:a16="http://schemas.microsoft.com/office/drawing/2014/main" id="{55893D68-8886-BA55-D1B1-E33710B5F3D7}"/>
              </a:ext>
            </a:extLst>
          </p:cNvPr>
          <p:cNvSpPr txBox="1"/>
          <p:nvPr/>
        </p:nvSpPr>
        <p:spPr>
          <a:xfrm>
            <a:off x="4673792" y="2680448"/>
            <a:ext cx="4826010" cy="646331"/>
          </a:xfrm>
          <a:prstGeom prst="rect">
            <a:avLst/>
          </a:prstGeom>
          <a:noFill/>
        </p:spPr>
        <p:txBody>
          <a:bodyPr wrap="square">
            <a:spAutoFit/>
          </a:bodyPr>
          <a:lstStyle/>
          <a:p>
            <a:pPr algn="just"/>
            <a:endParaRPr lang="ar-SA" sz="1800" dirty="0">
              <a:latin typeface="Sakkal Majalla" panose="02000000000000000000" pitchFamily="2" charset="-78"/>
              <a:cs typeface="Sakkal Majalla" panose="02000000000000000000" pitchFamily="2" charset="-78"/>
            </a:endParaRPr>
          </a:p>
          <a:p>
            <a:pPr algn="just"/>
            <a:endParaRPr lang="ar-SA" sz="1800" dirty="0">
              <a:latin typeface="Sakkal Majalla" panose="02000000000000000000" pitchFamily="2" charset="-78"/>
              <a:cs typeface="Sakkal Majalla" panose="02000000000000000000" pitchFamily="2" charset="-78"/>
            </a:endParaRPr>
          </a:p>
        </p:txBody>
      </p:sp>
      <p:sp>
        <p:nvSpPr>
          <p:cNvPr id="3" name="Rectangle 2">
            <a:extLst>
              <a:ext uri="{FF2B5EF4-FFF2-40B4-BE49-F238E27FC236}">
                <a16:creationId xmlns:a16="http://schemas.microsoft.com/office/drawing/2014/main" id="{AAC2BC5E-00BD-2101-3D55-0386191CE718}"/>
              </a:ext>
            </a:extLst>
          </p:cNvPr>
          <p:cNvSpPr/>
          <p:nvPr/>
        </p:nvSpPr>
        <p:spPr bwMode="gray">
          <a:xfrm>
            <a:off x="4982717" y="1299339"/>
            <a:ext cx="2286762" cy="803406"/>
          </a:xfrm>
          <a:prstGeom prst="roundRect">
            <a:avLst/>
          </a:prstGeom>
          <a:solidFill>
            <a:srgbClr val="4495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مؤسسات غير ربحية</a:t>
            </a:r>
          </a:p>
        </p:txBody>
      </p:sp>
      <p:sp>
        <p:nvSpPr>
          <p:cNvPr id="5" name="Rectangle 4">
            <a:extLst>
              <a:ext uri="{FF2B5EF4-FFF2-40B4-BE49-F238E27FC236}">
                <a16:creationId xmlns:a16="http://schemas.microsoft.com/office/drawing/2014/main" id="{FA93074F-8D31-9897-A68A-EC3B64C4F6EC}"/>
              </a:ext>
            </a:extLst>
          </p:cNvPr>
          <p:cNvSpPr/>
          <p:nvPr/>
        </p:nvSpPr>
        <p:spPr bwMode="gray">
          <a:xfrm>
            <a:off x="7089395" y="2552745"/>
            <a:ext cx="2410407" cy="728126"/>
          </a:xfrm>
          <a:prstGeom prst="round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صندوق استثمار المستقبل</a:t>
            </a:r>
          </a:p>
          <a:p>
            <a:pPr algn="ctr"/>
            <a:r>
              <a:rPr lang="ar-SA" b="1" dirty="0">
                <a:solidFill>
                  <a:srgbClr val="FFFFFF"/>
                </a:solidFill>
                <a:latin typeface="Sakkal Majalla" panose="02000000000000000000" pitchFamily="2" charset="-78"/>
                <a:cs typeface="Sakkal Majalla" panose="02000000000000000000" pitchFamily="2" charset="-78"/>
              </a:rPr>
              <a:t>عالي السيولة</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6" name="Rounded Rectangle 19">
            <a:extLst>
              <a:ext uri="{FF2B5EF4-FFF2-40B4-BE49-F238E27FC236}">
                <a16:creationId xmlns:a16="http://schemas.microsoft.com/office/drawing/2014/main" id="{01B02C87-736E-57BB-A5A4-494C95B127B3}"/>
              </a:ext>
            </a:extLst>
          </p:cNvPr>
          <p:cNvSpPr/>
          <p:nvPr/>
        </p:nvSpPr>
        <p:spPr>
          <a:xfrm>
            <a:off x="7061449" y="3955973"/>
            <a:ext cx="1150582" cy="4987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solidFill>
                  <a:schemeClr val="bg2">
                    <a:lumMod val="50000"/>
                  </a:schemeClr>
                </a:solidFill>
                <a:latin typeface="Sakkal Majalla" panose="02000000000000000000" pitchFamily="2" charset="-78"/>
                <a:cs typeface="Sakkal Majalla" panose="02000000000000000000" pitchFamily="2" charset="-78"/>
              </a:rPr>
              <a:t>الصكوك والمرابحات</a:t>
            </a:r>
            <a:endParaRPr lang="en-US" sz="11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7" name="Rounded Rectangle 20">
            <a:extLst>
              <a:ext uri="{FF2B5EF4-FFF2-40B4-BE49-F238E27FC236}">
                <a16:creationId xmlns:a16="http://schemas.microsoft.com/office/drawing/2014/main" id="{AD255510-8FD2-B119-26F8-4444AC85234C}"/>
              </a:ext>
            </a:extLst>
          </p:cNvPr>
          <p:cNvSpPr/>
          <p:nvPr/>
        </p:nvSpPr>
        <p:spPr>
          <a:xfrm>
            <a:off x="8321582" y="3948772"/>
            <a:ext cx="1217788" cy="4987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solidFill>
                  <a:schemeClr val="bg2">
                    <a:lumMod val="50000"/>
                  </a:schemeClr>
                </a:solidFill>
                <a:latin typeface="Sakkal Majalla" panose="02000000000000000000" pitchFamily="2" charset="-78"/>
                <a:cs typeface="Sakkal Majalla" panose="02000000000000000000" pitchFamily="2" charset="-78"/>
              </a:rPr>
              <a:t>الأسهم المحلية والعالمية</a:t>
            </a:r>
            <a:endParaRPr lang="en-US" sz="11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8" name="Rounded Rectangle 21">
            <a:extLst>
              <a:ext uri="{FF2B5EF4-FFF2-40B4-BE49-F238E27FC236}">
                <a16:creationId xmlns:a16="http://schemas.microsoft.com/office/drawing/2014/main" id="{F879B524-66AA-CF97-9300-18BAF6C3842D}"/>
              </a:ext>
            </a:extLst>
          </p:cNvPr>
          <p:cNvSpPr/>
          <p:nvPr/>
        </p:nvSpPr>
        <p:spPr>
          <a:xfrm>
            <a:off x="2490547" y="3951429"/>
            <a:ext cx="1363287" cy="4987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solidFill>
                  <a:schemeClr val="bg2">
                    <a:lumMod val="50000"/>
                  </a:schemeClr>
                </a:solidFill>
                <a:latin typeface="Sakkal Majalla" panose="02000000000000000000" pitchFamily="2" charset="-78"/>
                <a:cs typeface="Sakkal Majalla" panose="02000000000000000000" pitchFamily="2" charset="-78"/>
              </a:rPr>
              <a:t>العقارات والبنية التحتية</a:t>
            </a:r>
            <a:endParaRPr lang="en-US" sz="11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9" name="Rounded Rectangle 23">
            <a:extLst>
              <a:ext uri="{FF2B5EF4-FFF2-40B4-BE49-F238E27FC236}">
                <a16:creationId xmlns:a16="http://schemas.microsoft.com/office/drawing/2014/main" id="{3FF0F319-2C8A-A459-5A94-1BB04D57F94D}"/>
              </a:ext>
            </a:extLst>
          </p:cNvPr>
          <p:cNvSpPr/>
          <p:nvPr/>
        </p:nvSpPr>
        <p:spPr>
          <a:xfrm>
            <a:off x="4057269" y="3944229"/>
            <a:ext cx="1363287" cy="49876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100" b="1" dirty="0">
                <a:solidFill>
                  <a:schemeClr val="bg2">
                    <a:lumMod val="50000"/>
                  </a:schemeClr>
                </a:solidFill>
                <a:latin typeface="Sakkal Majalla" panose="02000000000000000000" pitchFamily="2" charset="-78"/>
                <a:cs typeface="Sakkal Majalla" panose="02000000000000000000" pitchFamily="2" charset="-78"/>
              </a:rPr>
              <a:t>الأسهم الخاصة</a:t>
            </a:r>
            <a:endParaRPr lang="en-US" sz="1100" b="1"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965CA90E-9782-DF37-7B89-D5656DCC97F7}"/>
              </a:ext>
            </a:extLst>
          </p:cNvPr>
          <p:cNvSpPr/>
          <p:nvPr/>
        </p:nvSpPr>
        <p:spPr>
          <a:xfrm>
            <a:off x="5118117" y="4949647"/>
            <a:ext cx="2015962" cy="1396538"/>
          </a:xfrm>
          <a:prstGeom prst="roundRect">
            <a:avLst/>
          </a:prstGeom>
          <a:solidFill>
            <a:srgbClr val="449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lnSpc>
                <a:spcPct val="150000"/>
              </a:lnSpc>
              <a:buClr>
                <a:schemeClr val="bg1"/>
              </a:buClr>
              <a:buFont typeface="Wingdings" panose="05000000000000000000" pitchFamily="2" charset="2"/>
              <a:buChar char="ü"/>
            </a:pPr>
            <a:r>
              <a:rPr lang="ar-SA" b="1" dirty="0">
                <a:solidFill>
                  <a:schemeClr val="bg1"/>
                </a:solidFill>
                <a:latin typeface="Sakkal Majalla" panose="02000000000000000000" pitchFamily="2" charset="-78"/>
                <a:cs typeface="Sakkal Majalla" panose="02000000000000000000" pitchFamily="2" charset="-78"/>
              </a:rPr>
              <a:t>نمو رأس المال</a:t>
            </a:r>
          </a:p>
          <a:p>
            <a:pPr marL="285750" indent="-285750" algn="r" rtl="1">
              <a:lnSpc>
                <a:spcPct val="150000"/>
              </a:lnSpc>
              <a:buClr>
                <a:schemeClr val="bg1"/>
              </a:buClr>
              <a:buFont typeface="Wingdings" panose="05000000000000000000" pitchFamily="2" charset="2"/>
              <a:buChar char="ü"/>
            </a:pPr>
            <a:r>
              <a:rPr lang="ar-SA" b="1" dirty="0">
                <a:solidFill>
                  <a:schemeClr val="bg1"/>
                </a:solidFill>
                <a:latin typeface="Sakkal Majalla" panose="02000000000000000000" pitchFamily="2" charset="-78"/>
                <a:cs typeface="Sakkal Majalla" panose="02000000000000000000" pitchFamily="2" charset="-78"/>
              </a:rPr>
              <a:t>التنوع الاستثماري</a:t>
            </a:r>
          </a:p>
          <a:p>
            <a:pPr marL="285750" indent="-285750" algn="r" rtl="1">
              <a:lnSpc>
                <a:spcPct val="150000"/>
              </a:lnSpc>
              <a:buClr>
                <a:schemeClr val="bg1"/>
              </a:buClr>
              <a:buFont typeface="Wingdings" panose="05000000000000000000" pitchFamily="2" charset="2"/>
              <a:buChar char="ü"/>
            </a:pPr>
            <a:r>
              <a:rPr lang="ar-SA" b="1" dirty="0">
                <a:solidFill>
                  <a:schemeClr val="bg1"/>
                </a:solidFill>
                <a:latin typeface="Sakkal Majalla" panose="02000000000000000000" pitchFamily="2" charset="-78"/>
                <a:cs typeface="Sakkal Majalla" panose="02000000000000000000" pitchFamily="2" charset="-78"/>
              </a:rPr>
              <a:t> أرباح سنوية</a:t>
            </a:r>
          </a:p>
          <a:p>
            <a:pPr marL="285750" indent="-285750" algn="r" rtl="1">
              <a:lnSpc>
                <a:spcPct val="150000"/>
              </a:lnSpc>
              <a:buClr>
                <a:schemeClr val="bg1"/>
              </a:buClr>
              <a:buFont typeface="Wingdings" panose="05000000000000000000" pitchFamily="2" charset="2"/>
              <a:buChar char="ü"/>
            </a:pPr>
            <a:r>
              <a:rPr lang="ar-SA" b="1" dirty="0">
                <a:solidFill>
                  <a:schemeClr val="bg1"/>
                </a:solidFill>
                <a:latin typeface="Sakkal Majalla" panose="02000000000000000000" pitchFamily="2" charset="-78"/>
                <a:cs typeface="Sakkal Majalla" panose="02000000000000000000" pitchFamily="2" charset="-78"/>
              </a:rPr>
              <a:t>إدارة مؤسساتية</a:t>
            </a:r>
          </a:p>
        </p:txBody>
      </p:sp>
      <p:sp>
        <p:nvSpPr>
          <p:cNvPr id="13" name="Rectangle 12">
            <a:extLst>
              <a:ext uri="{FF2B5EF4-FFF2-40B4-BE49-F238E27FC236}">
                <a16:creationId xmlns:a16="http://schemas.microsoft.com/office/drawing/2014/main" id="{C45997FA-BA21-EC86-2AA1-78F9AB57E2B8}"/>
              </a:ext>
            </a:extLst>
          </p:cNvPr>
          <p:cNvSpPr/>
          <p:nvPr/>
        </p:nvSpPr>
        <p:spPr bwMode="gray">
          <a:xfrm>
            <a:off x="2705627" y="2544297"/>
            <a:ext cx="2449974" cy="728126"/>
          </a:xfrm>
          <a:prstGeom prst="round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صندوق استثمار المستقبل</a:t>
            </a:r>
          </a:p>
          <a:p>
            <a:pPr algn="ctr"/>
            <a:r>
              <a:rPr lang="ar-SA" b="1" dirty="0">
                <a:solidFill>
                  <a:srgbClr val="FFFFFF"/>
                </a:solidFill>
                <a:latin typeface="Sakkal Majalla" panose="02000000000000000000" pitchFamily="2" charset="-78"/>
                <a:cs typeface="Sakkal Majalla" panose="02000000000000000000" pitchFamily="2" charset="-78"/>
              </a:rPr>
              <a:t>للاستثمارات البديلة</a:t>
            </a:r>
            <a:endParaRPr lang="en-US" b="1" dirty="0">
              <a:solidFill>
                <a:srgbClr val="FFFFFF"/>
              </a:solidFill>
              <a:latin typeface="Sakkal Majalla" panose="02000000000000000000" pitchFamily="2" charset="-78"/>
              <a:cs typeface="Sakkal Majalla" panose="02000000000000000000" pitchFamily="2" charset="-78"/>
            </a:endParaRPr>
          </a:p>
        </p:txBody>
      </p:sp>
      <p:cxnSp>
        <p:nvCxnSpPr>
          <p:cNvPr id="29" name="رابط مستقيم 28">
            <a:extLst>
              <a:ext uri="{FF2B5EF4-FFF2-40B4-BE49-F238E27FC236}">
                <a16:creationId xmlns:a16="http://schemas.microsoft.com/office/drawing/2014/main" id="{3C73637E-2F67-2CAD-A537-F9BACA9ABA27}"/>
              </a:ext>
            </a:extLst>
          </p:cNvPr>
          <p:cNvCxnSpPr>
            <a:cxnSpLocks/>
          </p:cNvCxnSpPr>
          <p:nvPr/>
        </p:nvCxnSpPr>
        <p:spPr>
          <a:xfrm>
            <a:off x="7269479" y="1701042"/>
            <a:ext cx="1020174"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31" name="رابط مستقيم 30">
            <a:extLst>
              <a:ext uri="{FF2B5EF4-FFF2-40B4-BE49-F238E27FC236}">
                <a16:creationId xmlns:a16="http://schemas.microsoft.com/office/drawing/2014/main" id="{B0590990-6AAF-1D0D-70E9-9D2FD229B1EE}"/>
              </a:ext>
            </a:extLst>
          </p:cNvPr>
          <p:cNvCxnSpPr>
            <a:cxnSpLocks/>
          </p:cNvCxnSpPr>
          <p:nvPr/>
        </p:nvCxnSpPr>
        <p:spPr>
          <a:xfrm flipH="1" flipV="1">
            <a:off x="8284707" y="1693842"/>
            <a:ext cx="9892" cy="858903"/>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a:extLst>
              <a:ext uri="{FF2B5EF4-FFF2-40B4-BE49-F238E27FC236}">
                <a16:creationId xmlns:a16="http://schemas.microsoft.com/office/drawing/2014/main" id="{65441C75-EC8C-DD0A-CB06-37DFD41EAEF1}"/>
              </a:ext>
            </a:extLst>
          </p:cNvPr>
          <p:cNvCxnSpPr>
            <a:cxnSpLocks/>
          </p:cNvCxnSpPr>
          <p:nvPr/>
        </p:nvCxnSpPr>
        <p:spPr>
          <a:xfrm>
            <a:off x="3930614" y="1701042"/>
            <a:ext cx="1052103"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34" name="رابط مستقيم 33">
            <a:extLst>
              <a:ext uri="{FF2B5EF4-FFF2-40B4-BE49-F238E27FC236}">
                <a16:creationId xmlns:a16="http://schemas.microsoft.com/office/drawing/2014/main" id="{3E83EABC-752B-A26F-6821-54D8075BA166}"/>
              </a:ext>
            </a:extLst>
          </p:cNvPr>
          <p:cNvCxnSpPr>
            <a:cxnSpLocks/>
          </p:cNvCxnSpPr>
          <p:nvPr/>
        </p:nvCxnSpPr>
        <p:spPr>
          <a:xfrm flipV="1">
            <a:off x="3930614" y="1701042"/>
            <a:ext cx="0" cy="843255"/>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a:extLst>
              <a:ext uri="{FF2B5EF4-FFF2-40B4-BE49-F238E27FC236}">
                <a16:creationId xmlns:a16="http://schemas.microsoft.com/office/drawing/2014/main" id="{386D7029-BDF5-020D-D051-0ED0B89F3460}"/>
              </a:ext>
            </a:extLst>
          </p:cNvPr>
          <p:cNvCxnSpPr>
            <a:cxnSpLocks/>
          </p:cNvCxnSpPr>
          <p:nvPr/>
        </p:nvCxnSpPr>
        <p:spPr>
          <a:xfrm>
            <a:off x="8284707" y="3280871"/>
            <a:ext cx="0" cy="493216"/>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a:extLst>
              <a:ext uri="{FF2B5EF4-FFF2-40B4-BE49-F238E27FC236}">
                <a16:creationId xmlns:a16="http://schemas.microsoft.com/office/drawing/2014/main" id="{49979C2D-6F51-D9C6-1501-CFF8C7AF79A6}"/>
              </a:ext>
            </a:extLst>
          </p:cNvPr>
          <p:cNvCxnSpPr/>
          <p:nvPr/>
        </p:nvCxnSpPr>
        <p:spPr>
          <a:xfrm>
            <a:off x="3930614" y="3280871"/>
            <a:ext cx="0" cy="493216"/>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a:extLst>
              <a:ext uri="{FF2B5EF4-FFF2-40B4-BE49-F238E27FC236}">
                <a16:creationId xmlns:a16="http://schemas.microsoft.com/office/drawing/2014/main" id="{1AEA6BF6-9B39-6C80-8319-4C2B43E5F420}"/>
              </a:ext>
            </a:extLst>
          </p:cNvPr>
          <p:cNvCxnSpPr>
            <a:cxnSpLocks/>
          </p:cNvCxnSpPr>
          <p:nvPr/>
        </p:nvCxnSpPr>
        <p:spPr>
          <a:xfrm>
            <a:off x="7061449" y="3774087"/>
            <a:ext cx="2438353"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48" name="رابط مستقيم 47">
            <a:extLst>
              <a:ext uri="{FF2B5EF4-FFF2-40B4-BE49-F238E27FC236}">
                <a16:creationId xmlns:a16="http://schemas.microsoft.com/office/drawing/2014/main" id="{DC828B84-7E6C-BDDC-C881-99156CF1EB2E}"/>
              </a:ext>
            </a:extLst>
          </p:cNvPr>
          <p:cNvCxnSpPr>
            <a:cxnSpLocks/>
          </p:cNvCxnSpPr>
          <p:nvPr/>
        </p:nvCxnSpPr>
        <p:spPr>
          <a:xfrm>
            <a:off x="2490547" y="3774087"/>
            <a:ext cx="2930009" cy="0"/>
          </a:xfrm>
          <a:prstGeom prst="line">
            <a:avLst/>
          </a:prstGeom>
          <a:ln w="19050">
            <a:solidFill>
              <a:srgbClr val="F9D448"/>
            </a:solidFill>
          </a:ln>
        </p:spPr>
        <p:style>
          <a:lnRef idx="1">
            <a:schemeClr val="accent1"/>
          </a:lnRef>
          <a:fillRef idx="0">
            <a:schemeClr val="accent1"/>
          </a:fillRef>
          <a:effectRef idx="0">
            <a:schemeClr val="accent1"/>
          </a:effectRef>
          <a:fontRef idx="minor">
            <a:schemeClr val="tx1"/>
          </a:fontRef>
        </p:style>
      </p:cxnSp>
      <p:sp>
        <p:nvSpPr>
          <p:cNvPr id="49" name="قوس 48">
            <a:extLst>
              <a:ext uri="{FF2B5EF4-FFF2-40B4-BE49-F238E27FC236}">
                <a16:creationId xmlns:a16="http://schemas.microsoft.com/office/drawing/2014/main" id="{F0D722FF-280A-E891-A18C-0A74AF272C3D}"/>
              </a:ext>
            </a:extLst>
          </p:cNvPr>
          <p:cNvSpPr/>
          <p:nvPr/>
        </p:nvSpPr>
        <p:spPr>
          <a:xfrm rot="5400000">
            <a:off x="6542369" y="3890062"/>
            <a:ext cx="1777117" cy="1777117"/>
          </a:xfrm>
          <a:prstGeom prst="arc">
            <a:avLst/>
          </a:prstGeom>
          <a:ln w="19050">
            <a:solidFill>
              <a:srgbClr val="F9D448"/>
            </a:solidFill>
            <a:headEnd type="none"/>
            <a:tailEnd type="stealt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1600">
              <a:latin typeface="Sakkal Majalla" panose="02000000000000000000" pitchFamily="2" charset="-78"/>
              <a:cs typeface="Sakkal Majalla" panose="02000000000000000000" pitchFamily="2" charset="-78"/>
            </a:endParaRPr>
          </a:p>
        </p:txBody>
      </p:sp>
      <p:sp>
        <p:nvSpPr>
          <p:cNvPr id="50" name="قوس 49">
            <a:extLst>
              <a:ext uri="{FF2B5EF4-FFF2-40B4-BE49-F238E27FC236}">
                <a16:creationId xmlns:a16="http://schemas.microsoft.com/office/drawing/2014/main" id="{66AABF95-3C3F-09ED-72D4-02A57883C876}"/>
              </a:ext>
            </a:extLst>
          </p:cNvPr>
          <p:cNvSpPr/>
          <p:nvPr/>
        </p:nvSpPr>
        <p:spPr>
          <a:xfrm rot="16200000" flipH="1">
            <a:off x="3930614" y="3890062"/>
            <a:ext cx="1777117" cy="1777117"/>
          </a:xfrm>
          <a:prstGeom prst="arc">
            <a:avLst/>
          </a:prstGeom>
          <a:ln w="19050">
            <a:solidFill>
              <a:srgbClr val="F9D448"/>
            </a:solidFill>
            <a:headEnd type="none"/>
            <a:tailEnd type="stealt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1600">
              <a:latin typeface="Sakkal Majalla" panose="02000000000000000000" pitchFamily="2" charset="-78"/>
              <a:cs typeface="Sakkal Majalla" panose="02000000000000000000" pitchFamily="2" charset="-78"/>
            </a:endParaRPr>
          </a:p>
        </p:txBody>
      </p:sp>
      <p:sp>
        <p:nvSpPr>
          <p:cNvPr id="10" name="Google Shape;605;p19">
            <a:extLst>
              <a:ext uri="{FF2B5EF4-FFF2-40B4-BE49-F238E27FC236}">
                <a16:creationId xmlns:a16="http://schemas.microsoft.com/office/drawing/2014/main" id="{CB2CE817-5788-5B56-2B4A-4F1E6AD4A27B}"/>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panose="02000000000000000000" pitchFamily="2" charset="-78"/>
                <a:ea typeface="Sakkal Majalla"/>
                <a:cs typeface="Sakkal Majalla" panose="02000000000000000000" pitchFamily="2" charset="-78"/>
                <a:sym typeface="Sakkal Majalla"/>
              </a:rPr>
              <a:t>21</a:t>
            </a:fld>
            <a:endParaRPr sz="1100" dirty="0">
              <a:solidFill>
                <a:schemeClr val="dk1"/>
              </a:solidFill>
              <a:latin typeface="Sakkal Majalla" panose="02000000000000000000" pitchFamily="2" charset="-78"/>
              <a:ea typeface="Sakkal Majalla"/>
              <a:cs typeface="Sakkal Majalla" panose="02000000000000000000" pitchFamily="2" charset="-78"/>
              <a:sym typeface="Sakkal Majalla"/>
            </a:endParaRPr>
          </a:p>
        </p:txBody>
      </p:sp>
      <p:sp>
        <p:nvSpPr>
          <p:cNvPr id="12" name="Google Shape;594;p19">
            <a:extLst>
              <a:ext uri="{FF2B5EF4-FFF2-40B4-BE49-F238E27FC236}">
                <a16:creationId xmlns:a16="http://schemas.microsoft.com/office/drawing/2014/main" id="{82F109BF-3065-F586-8AE8-FF1C0DB04F0F}"/>
              </a:ext>
            </a:extLst>
          </p:cNvPr>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ea typeface="Sakkal Majalla"/>
                <a:cs typeface="Sakkal Majalla" panose="02000000000000000000" pitchFamily="2" charset="-78"/>
                <a:sym typeface="Sakkal Majalla"/>
              </a:rPr>
              <a:t>هيكلة الصناديق الاستثمارية</a:t>
            </a:r>
            <a:endParaRPr lang="ar-SA"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0185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ربع نص 17">
            <a:extLst>
              <a:ext uri="{FF2B5EF4-FFF2-40B4-BE49-F238E27FC236}">
                <a16:creationId xmlns:a16="http://schemas.microsoft.com/office/drawing/2014/main" id="{55893D68-8886-BA55-D1B1-E33710B5F3D7}"/>
              </a:ext>
            </a:extLst>
          </p:cNvPr>
          <p:cNvSpPr txBox="1"/>
          <p:nvPr/>
        </p:nvSpPr>
        <p:spPr>
          <a:xfrm>
            <a:off x="3413659" y="2623180"/>
            <a:ext cx="4826010" cy="584775"/>
          </a:xfrm>
          <a:prstGeom prst="rect">
            <a:avLst/>
          </a:prstGeom>
          <a:noFill/>
        </p:spPr>
        <p:txBody>
          <a:bodyPr wrap="square">
            <a:spAutoFit/>
          </a:bodyPr>
          <a:lstStyle/>
          <a:p>
            <a:pPr algn="just"/>
            <a:endParaRPr lang="ar-SA" sz="1600" dirty="0">
              <a:latin typeface="Sakkal Majalla" panose="02000000000000000000" pitchFamily="2" charset="-78"/>
              <a:cs typeface="Sakkal Majalla" panose="02000000000000000000" pitchFamily="2" charset="-78"/>
            </a:endParaRPr>
          </a:p>
          <a:p>
            <a:pPr algn="just"/>
            <a:endParaRPr lang="ar-SA" sz="1600" dirty="0">
              <a:latin typeface="Sakkal Majalla" panose="02000000000000000000" pitchFamily="2" charset="-78"/>
              <a:cs typeface="Sakkal Majalla" panose="02000000000000000000" pitchFamily="2" charset="-78"/>
            </a:endParaRPr>
          </a:p>
        </p:txBody>
      </p:sp>
      <p:pic>
        <p:nvPicPr>
          <p:cNvPr id="19" name="رسم 18">
            <a:extLst>
              <a:ext uri="{FF2B5EF4-FFF2-40B4-BE49-F238E27FC236}">
                <a16:creationId xmlns:a16="http://schemas.microsoft.com/office/drawing/2014/main" id="{F4FE6DF0-3890-5075-8790-81688E6EDD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3395" y="3366731"/>
            <a:ext cx="452932" cy="452932"/>
          </a:xfrm>
          <a:prstGeom prst="rect">
            <a:avLst/>
          </a:prstGeom>
        </p:spPr>
      </p:pic>
      <p:sp>
        <p:nvSpPr>
          <p:cNvPr id="15" name="Rectangle 14">
            <a:extLst>
              <a:ext uri="{FF2B5EF4-FFF2-40B4-BE49-F238E27FC236}">
                <a16:creationId xmlns:a16="http://schemas.microsoft.com/office/drawing/2014/main" id="{4AEFC875-21D8-021B-BEDA-E25C55B87BCA}"/>
              </a:ext>
            </a:extLst>
          </p:cNvPr>
          <p:cNvSpPr/>
          <p:nvPr/>
        </p:nvSpPr>
        <p:spPr bwMode="gray">
          <a:xfrm>
            <a:off x="9583754" y="1040081"/>
            <a:ext cx="1339657" cy="789072"/>
          </a:xfrm>
          <a:prstGeom prst="rect">
            <a:avLst/>
          </a:prstGeom>
          <a:solidFill>
            <a:srgbClr val="F9D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نوع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814D0F29-7697-2658-ED6E-251C9DE07B25}"/>
              </a:ext>
            </a:extLst>
          </p:cNvPr>
          <p:cNvSpPr txBox="1"/>
          <p:nvPr/>
        </p:nvSpPr>
        <p:spPr bwMode="gray">
          <a:xfrm>
            <a:off x="1881748" y="1040082"/>
            <a:ext cx="7644632" cy="789072"/>
          </a:xfrm>
          <a:prstGeom prst="rect">
            <a:avLst/>
          </a:prstGeom>
          <a:solidFill>
            <a:schemeClr val="bg1"/>
          </a:solidFill>
          <a:effectLst/>
        </p:spPr>
        <p:txBody>
          <a:bodyPr wrap="square" lIns="73152" tIns="73152" rIns="73152" bIns="73152" rtlCol="0" anchor="ctr">
            <a:noAutofit/>
          </a:bodyPr>
          <a:lstStyle/>
          <a:p>
            <a:pPr marL="171450" indent="-171450" algn="just" rtl="1">
              <a:buClr>
                <a:schemeClr val="bg2">
                  <a:lumMod val="50000"/>
                </a:schemeClr>
              </a:buClr>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 صندوق استثمار المستقبل عالي السيولة هو صندوق مفتوح مؤسس ومدار من قِبل شركة جدوى للاستثمار وهي شركة مساهمة مقفلة ومقرها مدينة الرياض، والمقيدة في السجل التجاري برقم 1010228782 ومرخصة من قبل الهيئة بموجب ترخيص هيئة السوق المالية ("الهيئة") رقم 06034-37.</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D53353FC-A100-7E84-74CB-48DC66F37224}"/>
              </a:ext>
            </a:extLst>
          </p:cNvPr>
          <p:cNvSpPr/>
          <p:nvPr/>
        </p:nvSpPr>
        <p:spPr bwMode="gray">
          <a:xfrm>
            <a:off x="9582554" y="1894953"/>
            <a:ext cx="1339657" cy="789072"/>
          </a:xfrm>
          <a:prstGeom prst="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أهداف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FDD1757A-CB01-6C22-9260-676C9EA59969}"/>
              </a:ext>
            </a:extLst>
          </p:cNvPr>
          <p:cNvSpPr txBox="1"/>
          <p:nvPr/>
        </p:nvSpPr>
        <p:spPr bwMode="gray">
          <a:xfrm>
            <a:off x="1880548" y="1894954"/>
            <a:ext cx="7644632" cy="789072"/>
          </a:xfrm>
          <a:prstGeom prst="rect">
            <a:avLst/>
          </a:prstGeom>
          <a:solidFill>
            <a:schemeClr val="bg1"/>
          </a:solidFill>
          <a:effectLst/>
        </p:spPr>
        <p:txBody>
          <a:bodyPr wrap="square" lIns="73152" tIns="73152" rIns="73152" bIns="73152" rtlCol="0" anchor="ctr">
            <a:noAutofit/>
          </a:bodyPr>
          <a:lstStyle/>
          <a:p>
            <a:pPr marL="171450" indent="-171450" algn="just" rtl="1">
              <a:buClr>
                <a:schemeClr val="bg2">
                  <a:lumMod val="50000"/>
                </a:schemeClr>
              </a:buClr>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يكمن الهدف الاستثماري الأساسي للصندوق خلق أداة استثمارية للمؤسسات الأهلية والجمعيات الأهلية والصناديق العائلية المرخصة من قبل وزارة الموارد البشرية والتنمية الاجتماعية والأوقاف والمؤسسات الوقفية والشركات الوقفية  بحيث تمكنهم من استثمار فائض أموالهم بهدف تحقيق توزيعات سنوية بما يعادل 8% في السنة.</a:t>
            </a:r>
          </a:p>
        </p:txBody>
      </p:sp>
      <p:sp>
        <p:nvSpPr>
          <p:cNvPr id="23" name="Rectangle 22">
            <a:extLst>
              <a:ext uri="{FF2B5EF4-FFF2-40B4-BE49-F238E27FC236}">
                <a16:creationId xmlns:a16="http://schemas.microsoft.com/office/drawing/2014/main" id="{01BFBD9D-1575-F64D-E5B3-51E31312639B}"/>
              </a:ext>
            </a:extLst>
          </p:cNvPr>
          <p:cNvSpPr/>
          <p:nvPr/>
        </p:nvSpPr>
        <p:spPr bwMode="gray">
          <a:xfrm>
            <a:off x="9582554" y="3604694"/>
            <a:ext cx="1339657" cy="789072"/>
          </a:xfrm>
          <a:prstGeom prst="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استثمارات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EFC3C05E-4F45-CC78-B583-DFC9F0AD362E}"/>
              </a:ext>
            </a:extLst>
          </p:cNvPr>
          <p:cNvSpPr txBox="1"/>
          <p:nvPr/>
        </p:nvSpPr>
        <p:spPr bwMode="gray">
          <a:xfrm>
            <a:off x="1880548" y="3604695"/>
            <a:ext cx="7644632" cy="789072"/>
          </a:xfrm>
          <a:prstGeom prst="rect">
            <a:avLst/>
          </a:prstGeom>
          <a:solidFill>
            <a:schemeClr val="bg1"/>
          </a:solidFill>
          <a:effectLst/>
        </p:spPr>
        <p:txBody>
          <a:bodyPr wrap="square" lIns="73152" tIns="73152" rIns="73152" bIns="73152" rtlCol="0" anchor="ctr">
            <a:noAutofit/>
          </a:bodyPr>
          <a:lstStyle/>
          <a:p>
            <a:pPr marL="231775" indent="-231775" algn="just"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يستثمر الصندوق في فئات أصول متعددة تشمل الأسهم المدرجة المحلية والعالمية، والصكوك والمرابحات، وذلك وفقا لإرشادات الاستثمار الموافقة للشريعة الإسلامية.</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id="{3D7819AC-B9F8-09D5-55E1-391217E8F781}"/>
              </a:ext>
            </a:extLst>
          </p:cNvPr>
          <p:cNvSpPr/>
          <p:nvPr/>
        </p:nvSpPr>
        <p:spPr bwMode="gray">
          <a:xfrm>
            <a:off x="9582554" y="4473045"/>
            <a:ext cx="1339657" cy="789072"/>
          </a:xfrm>
          <a:prstGeom prst="rect">
            <a:avLst/>
          </a:prstGeom>
          <a:solidFill>
            <a:srgbClr val="F9D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chemeClr val="bg1"/>
                </a:solidFill>
                <a:latin typeface="Sakkal Majalla" panose="02000000000000000000" pitchFamily="2" charset="-78"/>
                <a:cs typeface="Sakkal Majalla" panose="02000000000000000000" pitchFamily="2" charset="-78"/>
              </a:rPr>
              <a:t>الاشتراك والاسترداد</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BFBD445B-DA77-C5B3-98BA-3A1E0D20D4CE}"/>
              </a:ext>
            </a:extLst>
          </p:cNvPr>
          <p:cNvSpPr txBox="1"/>
          <p:nvPr/>
        </p:nvSpPr>
        <p:spPr bwMode="gray">
          <a:xfrm>
            <a:off x="1880548" y="4473046"/>
            <a:ext cx="7644632" cy="789072"/>
          </a:xfrm>
          <a:prstGeom prst="rect">
            <a:avLst/>
          </a:prstGeom>
          <a:solidFill>
            <a:schemeClr val="bg1"/>
          </a:solidFill>
          <a:effectLst/>
        </p:spPr>
        <p:txBody>
          <a:bodyPr wrap="square" lIns="73152" tIns="73152" rIns="73152" bIns="73152" rtlCol="0" anchor="ctr">
            <a:noAutofit/>
          </a:bodyPr>
          <a:lstStyle/>
          <a:p>
            <a:pPr marL="171450" indent="-171450" algn="just"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يتعيــن علــى المشــترك تعبئــة وتوقيــع نمــوذج “طلــب الاشــتراك” إضافــة إلــى توقيــع الشروط والأحكام الخاصــة بالاشــتراك فــي الصنــدوق.</a:t>
            </a:r>
          </a:p>
          <a:p>
            <a:pPr marL="171450" indent="-171450" algn="just"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يحق لمالكي الوحدات طلب استرداد وحداتهم مع فترة إشعار مدتها 30 يوماً.</a:t>
            </a:r>
          </a:p>
        </p:txBody>
      </p:sp>
      <p:sp>
        <p:nvSpPr>
          <p:cNvPr id="27" name="Rectangle 26">
            <a:extLst>
              <a:ext uri="{FF2B5EF4-FFF2-40B4-BE49-F238E27FC236}">
                <a16:creationId xmlns:a16="http://schemas.microsoft.com/office/drawing/2014/main" id="{A1BDC400-1660-CA95-9643-4572D3FD20B9}"/>
              </a:ext>
            </a:extLst>
          </p:cNvPr>
          <p:cNvSpPr/>
          <p:nvPr/>
        </p:nvSpPr>
        <p:spPr bwMode="gray">
          <a:xfrm>
            <a:off x="9581354" y="5333116"/>
            <a:ext cx="1339657" cy="789072"/>
          </a:xfrm>
          <a:prstGeom prst="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fontAlgn="ctr"/>
            <a:r>
              <a:rPr lang="ar-SA" b="1" dirty="0">
                <a:solidFill>
                  <a:schemeClr val="bg1"/>
                </a:solidFill>
                <a:latin typeface="Sakkal Majalla" panose="02000000000000000000" pitchFamily="2" charset="-78"/>
                <a:cs typeface="Sakkal Majalla" panose="02000000000000000000" pitchFamily="2" charset="-78"/>
              </a:rPr>
              <a:t>الرسوم السنوية</a:t>
            </a:r>
          </a:p>
        </p:txBody>
      </p:sp>
      <p:sp>
        <p:nvSpPr>
          <p:cNvPr id="28" name="TextBox 27">
            <a:extLst>
              <a:ext uri="{FF2B5EF4-FFF2-40B4-BE49-F238E27FC236}">
                <a16:creationId xmlns:a16="http://schemas.microsoft.com/office/drawing/2014/main" id="{86F697D0-1EEC-065B-5675-C1DC049997C4}"/>
              </a:ext>
            </a:extLst>
          </p:cNvPr>
          <p:cNvSpPr txBox="1"/>
          <p:nvPr/>
        </p:nvSpPr>
        <p:spPr bwMode="gray">
          <a:xfrm>
            <a:off x="1879348" y="5333117"/>
            <a:ext cx="7644632" cy="789072"/>
          </a:xfrm>
          <a:prstGeom prst="rect">
            <a:avLst/>
          </a:prstGeom>
          <a:solidFill>
            <a:schemeClr val="bg1"/>
          </a:solidFill>
          <a:effectLst/>
        </p:spPr>
        <p:txBody>
          <a:bodyPr wrap="square" lIns="73152" tIns="73152" rIns="73152" bIns="73152" rtlCol="0" anchor="ctr">
            <a:noAutofit/>
          </a:bodyPr>
          <a:lstStyle/>
          <a:p>
            <a:pPr marL="171450" indent="-171450" algn="r" rtl="1">
              <a:buClr>
                <a:schemeClr val="bg2">
                  <a:lumMod val="50000"/>
                </a:schemeClr>
              </a:buClr>
              <a:buFont typeface="Arial" panose="020B0604020202020204" pitchFamily="34" charset="0"/>
              <a:buChar char="•"/>
            </a:pPr>
            <a:r>
              <a:rPr lang="en-US" sz="1200" dirty="0">
                <a:solidFill>
                  <a:schemeClr val="bg2">
                    <a:lumMod val="50000"/>
                  </a:schemeClr>
                </a:solidFill>
                <a:latin typeface="Sakkal Majalla" panose="02000000000000000000" pitchFamily="2" charset="-78"/>
                <a:cs typeface="Sakkal Majalla" panose="02000000000000000000" pitchFamily="2" charset="-78"/>
              </a:rPr>
              <a:t>0.90%</a:t>
            </a:r>
            <a:r>
              <a:rPr lang="ar-SA" sz="1200" dirty="0">
                <a:solidFill>
                  <a:schemeClr val="bg2">
                    <a:lumMod val="50000"/>
                  </a:schemeClr>
                </a:solidFill>
                <a:latin typeface="Sakkal Majalla" panose="02000000000000000000" pitchFamily="2" charset="-78"/>
                <a:cs typeface="Sakkal Majalla" panose="02000000000000000000" pitchFamily="2" charset="-78"/>
              </a:rPr>
              <a:t> من قيمة الأصول</a:t>
            </a:r>
            <a:r>
              <a:rPr lang="en-US" sz="1200" dirty="0">
                <a:solidFill>
                  <a:schemeClr val="bg2">
                    <a:lumMod val="50000"/>
                  </a:schemeClr>
                </a:solidFill>
                <a:latin typeface="Sakkal Majalla" panose="02000000000000000000" pitchFamily="2" charset="-78"/>
                <a:cs typeface="Sakkal Majalla" panose="02000000000000000000" pitchFamily="2" charset="-78"/>
              </a:rPr>
              <a:t> </a:t>
            </a:r>
            <a:r>
              <a:rPr lang="ar-SA" sz="1200" dirty="0">
                <a:solidFill>
                  <a:schemeClr val="bg2">
                    <a:lumMod val="50000"/>
                  </a:schemeClr>
                </a:solidFill>
                <a:latin typeface="Sakkal Majalla" panose="02000000000000000000" pitchFamily="2" charset="-78"/>
                <a:cs typeface="Sakkal Majalla" panose="02000000000000000000" pitchFamily="2" charset="-78"/>
              </a:rPr>
              <a:t>سنوياً.</a:t>
            </a:r>
            <a:endParaRPr lang="ar-EG"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id="{F284622E-0928-898E-9AB1-33CF6A9A1DF5}"/>
              </a:ext>
            </a:extLst>
          </p:cNvPr>
          <p:cNvSpPr/>
          <p:nvPr/>
        </p:nvSpPr>
        <p:spPr bwMode="gray">
          <a:xfrm>
            <a:off x="9582554" y="2749824"/>
            <a:ext cx="1339657" cy="789072"/>
          </a:xfrm>
          <a:prstGeom prst="rect">
            <a:avLst/>
          </a:prstGeom>
          <a:solidFill>
            <a:srgbClr val="F9D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حجم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A50EBE07-36F4-615D-1BAE-89C95452D34D}"/>
              </a:ext>
            </a:extLst>
          </p:cNvPr>
          <p:cNvSpPr txBox="1"/>
          <p:nvPr/>
        </p:nvSpPr>
        <p:spPr bwMode="gray">
          <a:xfrm>
            <a:off x="1880548" y="2749825"/>
            <a:ext cx="7644632" cy="789072"/>
          </a:xfrm>
          <a:prstGeom prst="rect">
            <a:avLst/>
          </a:prstGeom>
          <a:solidFill>
            <a:schemeClr val="bg1"/>
          </a:solidFill>
          <a:effectLst/>
        </p:spPr>
        <p:txBody>
          <a:bodyPr wrap="square" lIns="73152" tIns="73152" rIns="73152" bIns="73152" rtlCol="0" anchor="ctr">
            <a:noAutofit/>
          </a:bodyPr>
          <a:lstStyle/>
          <a:p>
            <a:pPr marL="231775" indent="-231775" algn="r"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حجم الصندوق عند التأسيس 100 مليون ريال.</a:t>
            </a:r>
          </a:p>
          <a:p>
            <a:pPr marL="231775" indent="-231775" algn="r"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الصندوق مفتوح لاستقبال الاستثمارات الإضافية.</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3" name="Google Shape;605;p19">
            <a:extLst>
              <a:ext uri="{FF2B5EF4-FFF2-40B4-BE49-F238E27FC236}">
                <a16:creationId xmlns:a16="http://schemas.microsoft.com/office/drawing/2014/main" id="{0A4C9F0A-BF40-A0B1-8498-0924789E259B}"/>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panose="02000000000000000000" pitchFamily="2" charset="-78"/>
                <a:ea typeface="Sakkal Majalla"/>
                <a:cs typeface="Sakkal Majalla" panose="02000000000000000000" pitchFamily="2" charset="-78"/>
                <a:sym typeface="Sakkal Majalla"/>
              </a:rPr>
              <a:t>22</a:t>
            </a:fld>
            <a:endParaRPr sz="1100" dirty="0">
              <a:solidFill>
                <a:schemeClr val="dk1"/>
              </a:solidFill>
              <a:latin typeface="Sakkal Majalla" panose="02000000000000000000" pitchFamily="2" charset="-78"/>
              <a:ea typeface="Sakkal Majalla"/>
              <a:cs typeface="Sakkal Majalla" panose="02000000000000000000" pitchFamily="2" charset="-78"/>
              <a:sym typeface="Sakkal Majalla"/>
            </a:endParaRPr>
          </a:p>
        </p:txBody>
      </p:sp>
      <p:sp>
        <p:nvSpPr>
          <p:cNvPr id="5" name="Google Shape;594;p19">
            <a:extLst>
              <a:ext uri="{FF2B5EF4-FFF2-40B4-BE49-F238E27FC236}">
                <a16:creationId xmlns:a16="http://schemas.microsoft.com/office/drawing/2014/main" id="{C5DE54E2-457C-85CD-F99A-3BD9F3C2E06D}"/>
              </a:ext>
            </a:extLst>
          </p:cNvPr>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ea typeface="Sakkal Majalla"/>
                <a:cs typeface="Sakkal Majalla" panose="02000000000000000000" pitchFamily="2" charset="-78"/>
                <a:sym typeface="Sakkal Majalla"/>
              </a:rPr>
              <a:t>صندوق استثمار المستقبل عالي السيولة</a:t>
            </a:r>
            <a:endParaRPr lang="ar-SA"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227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AEFC875-21D8-021B-BEDA-E25C55B87BCA}"/>
              </a:ext>
            </a:extLst>
          </p:cNvPr>
          <p:cNvSpPr/>
          <p:nvPr/>
        </p:nvSpPr>
        <p:spPr bwMode="gray">
          <a:xfrm>
            <a:off x="9583754" y="1048032"/>
            <a:ext cx="1339657" cy="789072"/>
          </a:xfrm>
          <a:prstGeom prst="rect">
            <a:avLst/>
          </a:prstGeom>
          <a:solidFill>
            <a:srgbClr val="F9D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نوع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814D0F29-7697-2658-ED6E-251C9DE07B25}"/>
              </a:ext>
            </a:extLst>
          </p:cNvPr>
          <p:cNvSpPr txBox="1"/>
          <p:nvPr/>
        </p:nvSpPr>
        <p:spPr bwMode="gray">
          <a:xfrm>
            <a:off x="1881748" y="1048033"/>
            <a:ext cx="7644632" cy="789072"/>
          </a:xfrm>
          <a:prstGeom prst="rect">
            <a:avLst/>
          </a:prstGeom>
          <a:solidFill>
            <a:schemeClr val="bg1"/>
          </a:solidFill>
          <a:effectLst/>
        </p:spPr>
        <p:txBody>
          <a:bodyPr wrap="square" lIns="73152" tIns="73152" rIns="73152" bIns="73152" rtlCol="0" anchor="ctr">
            <a:noAutofit/>
          </a:bodyPr>
          <a:lstStyle/>
          <a:p>
            <a:pPr marL="171450" indent="-171450" algn="just" rtl="1">
              <a:buClr>
                <a:schemeClr val="bg2">
                  <a:lumMod val="50000"/>
                </a:schemeClr>
              </a:buClr>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صندوق استثمار المستقبل للاستثمارات البديلة هو صندوق مغلق مدته 7 سنوات ومدار من قِبل شركة جدوى للاستثمار وهي شركة مساهمة مقفلة ومقرها مدينة الرياض، والمقيدة في السجل التجاري برقم 1010228782 ومرخصة من قبل الهيئة بموجب ترخيص هيئة السوق المالية ("الهيئة") رقم 06034-37.</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D53353FC-A100-7E84-74CB-48DC66F37224}"/>
              </a:ext>
            </a:extLst>
          </p:cNvPr>
          <p:cNvSpPr/>
          <p:nvPr/>
        </p:nvSpPr>
        <p:spPr bwMode="gray">
          <a:xfrm>
            <a:off x="9582554" y="1902904"/>
            <a:ext cx="1339657" cy="789072"/>
          </a:xfrm>
          <a:prstGeom prst="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أهداف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FDD1757A-CB01-6C22-9260-676C9EA59969}"/>
              </a:ext>
            </a:extLst>
          </p:cNvPr>
          <p:cNvSpPr txBox="1"/>
          <p:nvPr/>
        </p:nvSpPr>
        <p:spPr bwMode="gray">
          <a:xfrm>
            <a:off x="1880548" y="1902905"/>
            <a:ext cx="7644632" cy="789072"/>
          </a:xfrm>
          <a:prstGeom prst="rect">
            <a:avLst/>
          </a:prstGeom>
          <a:solidFill>
            <a:schemeClr val="bg1"/>
          </a:solidFill>
          <a:effectLst/>
        </p:spPr>
        <p:txBody>
          <a:bodyPr wrap="square" lIns="73152" tIns="73152" rIns="73152" bIns="73152" rtlCol="0" anchor="ctr">
            <a:noAutofit/>
          </a:bodyPr>
          <a:lstStyle/>
          <a:p>
            <a:pPr marL="171450" indent="-171450" algn="just" rtl="1">
              <a:buClr>
                <a:schemeClr val="bg2">
                  <a:lumMod val="50000"/>
                </a:schemeClr>
              </a:buClr>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يكمن الهدف الاستثماري الأساسي للصندوق خلق أداة استثمارية طويلة الأجل للمؤسسات الأهلية والجمعيات الأهلية والصناديق العائلية المرخصة من قبل وزارة الموارد البشرية والتنمية الاجتماعية والأوقاف والمؤسسات الوقفية والشركات الوقفية؛ بحيث تمكنهم من استثمار فائض أموالهم بهدف تحقيق النمو في رأس المال من خلال الاستثمار في الأصول الحقيقية مثل العقارات والبنية التحتية، وتحقيق عوائد سنوية بما يعادل 8-9%.</a:t>
            </a:r>
          </a:p>
        </p:txBody>
      </p:sp>
      <p:sp>
        <p:nvSpPr>
          <p:cNvPr id="23" name="Rectangle 22">
            <a:extLst>
              <a:ext uri="{FF2B5EF4-FFF2-40B4-BE49-F238E27FC236}">
                <a16:creationId xmlns:a16="http://schemas.microsoft.com/office/drawing/2014/main" id="{01BFBD9D-1575-F64D-E5B3-51E31312639B}"/>
              </a:ext>
            </a:extLst>
          </p:cNvPr>
          <p:cNvSpPr/>
          <p:nvPr/>
        </p:nvSpPr>
        <p:spPr bwMode="gray">
          <a:xfrm>
            <a:off x="9582554" y="3612645"/>
            <a:ext cx="1339657" cy="789072"/>
          </a:xfrm>
          <a:prstGeom prst="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استثمارات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EFC3C05E-4F45-CC78-B583-DFC9F0AD362E}"/>
              </a:ext>
            </a:extLst>
          </p:cNvPr>
          <p:cNvSpPr txBox="1"/>
          <p:nvPr/>
        </p:nvSpPr>
        <p:spPr bwMode="gray">
          <a:xfrm>
            <a:off x="1880548" y="3612646"/>
            <a:ext cx="7644632" cy="789072"/>
          </a:xfrm>
          <a:prstGeom prst="rect">
            <a:avLst/>
          </a:prstGeom>
          <a:solidFill>
            <a:schemeClr val="bg1"/>
          </a:solidFill>
          <a:effectLst/>
        </p:spPr>
        <p:txBody>
          <a:bodyPr wrap="square" lIns="73152" tIns="73152" rIns="73152" bIns="73152" rtlCol="0" anchor="ctr">
            <a:noAutofit/>
          </a:bodyPr>
          <a:lstStyle/>
          <a:p>
            <a:pPr marL="231775" indent="-231775" algn="just"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يستثمر الصندوق في فئات أصول متعددة تشمل الأسهم الخاصة والأصول الحقيقية والعوائد المطلقة، وذلك وفقا لإرشادات الاستثمار الموافقة للشريعة الإسلامية.</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5" name="Rectangle 24">
            <a:extLst>
              <a:ext uri="{FF2B5EF4-FFF2-40B4-BE49-F238E27FC236}">
                <a16:creationId xmlns:a16="http://schemas.microsoft.com/office/drawing/2014/main" id="{3D7819AC-B9F8-09D5-55E1-391217E8F781}"/>
              </a:ext>
            </a:extLst>
          </p:cNvPr>
          <p:cNvSpPr/>
          <p:nvPr/>
        </p:nvSpPr>
        <p:spPr bwMode="gray">
          <a:xfrm>
            <a:off x="9582554" y="4480996"/>
            <a:ext cx="1339657" cy="789072"/>
          </a:xfrm>
          <a:prstGeom prst="rect">
            <a:avLst/>
          </a:prstGeom>
          <a:solidFill>
            <a:srgbClr val="F9D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chemeClr val="bg1"/>
                </a:solidFill>
                <a:latin typeface="Sakkal Majalla" panose="02000000000000000000" pitchFamily="2" charset="-78"/>
                <a:cs typeface="Sakkal Majalla" panose="02000000000000000000" pitchFamily="2" charset="-78"/>
              </a:rPr>
              <a:t>الاشتراك والاسترداد</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BFBD445B-DA77-C5B3-98BA-3A1E0D20D4CE}"/>
              </a:ext>
            </a:extLst>
          </p:cNvPr>
          <p:cNvSpPr txBox="1"/>
          <p:nvPr/>
        </p:nvSpPr>
        <p:spPr bwMode="gray">
          <a:xfrm>
            <a:off x="1880548" y="4480997"/>
            <a:ext cx="7644632" cy="789072"/>
          </a:xfrm>
          <a:prstGeom prst="rect">
            <a:avLst/>
          </a:prstGeom>
          <a:solidFill>
            <a:schemeClr val="bg1"/>
          </a:solidFill>
          <a:effectLst/>
        </p:spPr>
        <p:txBody>
          <a:bodyPr wrap="square" lIns="73152" tIns="73152" rIns="73152" bIns="73152" rtlCol="0" anchor="ctr">
            <a:noAutofit/>
          </a:bodyPr>
          <a:lstStyle/>
          <a:p>
            <a:pPr marL="171450" indent="-171450" algn="just"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يتعيــن علــى المشــترك تعبئــة وتوقيــع نمــوذج “طلــب الاشــتراك” إضافــة إلــى توقيــع الشروط والأحكام الخاصــة بالاشــتراك فــي الصنــدوق</a:t>
            </a:r>
          </a:p>
          <a:p>
            <a:pPr marL="171450" indent="-171450" algn="just"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يتعين على المشترك تقديم طلب بيع الوحدات بعد صدور التقرير ربع السنوي، ويكون نقل الوحدات بشكل خاص.</a:t>
            </a:r>
          </a:p>
        </p:txBody>
      </p:sp>
      <p:sp>
        <p:nvSpPr>
          <p:cNvPr id="27" name="Rectangle 26">
            <a:extLst>
              <a:ext uri="{FF2B5EF4-FFF2-40B4-BE49-F238E27FC236}">
                <a16:creationId xmlns:a16="http://schemas.microsoft.com/office/drawing/2014/main" id="{A1BDC400-1660-CA95-9643-4572D3FD20B9}"/>
              </a:ext>
            </a:extLst>
          </p:cNvPr>
          <p:cNvSpPr/>
          <p:nvPr/>
        </p:nvSpPr>
        <p:spPr bwMode="gray">
          <a:xfrm>
            <a:off x="9581354" y="5341067"/>
            <a:ext cx="1339657" cy="789072"/>
          </a:xfrm>
          <a:prstGeom prst="rect">
            <a:avLst/>
          </a:prstGeom>
          <a:solidFill>
            <a:srgbClr val="7CA6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fontAlgn="ctr"/>
            <a:r>
              <a:rPr lang="ar-SA" b="1" dirty="0">
                <a:solidFill>
                  <a:schemeClr val="bg1"/>
                </a:solidFill>
                <a:latin typeface="Sakkal Majalla" panose="02000000000000000000" pitchFamily="2" charset="-78"/>
                <a:cs typeface="Sakkal Majalla" panose="02000000000000000000" pitchFamily="2" charset="-78"/>
              </a:rPr>
              <a:t>الرسوم السنوية</a:t>
            </a:r>
          </a:p>
        </p:txBody>
      </p:sp>
      <p:sp>
        <p:nvSpPr>
          <p:cNvPr id="28" name="TextBox 27">
            <a:extLst>
              <a:ext uri="{FF2B5EF4-FFF2-40B4-BE49-F238E27FC236}">
                <a16:creationId xmlns:a16="http://schemas.microsoft.com/office/drawing/2014/main" id="{86F697D0-1EEC-065B-5675-C1DC049997C4}"/>
              </a:ext>
            </a:extLst>
          </p:cNvPr>
          <p:cNvSpPr txBox="1"/>
          <p:nvPr/>
        </p:nvSpPr>
        <p:spPr bwMode="gray">
          <a:xfrm>
            <a:off x="1879348" y="5341068"/>
            <a:ext cx="7644632" cy="789072"/>
          </a:xfrm>
          <a:prstGeom prst="rect">
            <a:avLst/>
          </a:prstGeom>
          <a:solidFill>
            <a:schemeClr val="bg1"/>
          </a:solidFill>
          <a:effectLst/>
        </p:spPr>
        <p:txBody>
          <a:bodyPr wrap="square" lIns="73152" tIns="73152" rIns="73152" bIns="73152" rtlCol="0" anchor="ctr">
            <a:noAutofit/>
          </a:bodyPr>
          <a:lstStyle/>
          <a:p>
            <a:pPr marL="171450" indent="-171450" algn="r" rtl="1">
              <a:buClr>
                <a:schemeClr val="bg2">
                  <a:lumMod val="50000"/>
                </a:schemeClr>
              </a:buClr>
              <a:buFont typeface="Arial" panose="020B0604020202020204" pitchFamily="34" charset="0"/>
              <a:buChar char="•"/>
            </a:pPr>
            <a:r>
              <a:rPr lang="en-US" sz="1200" dirty="0">
                <a:solidFill>
                  <a:schemeClr val="bg2">
                    <a:lumMod val="50000"/>
                  </a:schemeClr>
                </a:solidFill>
                <a:latin typeface="Sakkal Majalla" panose="02000000000000000000" pitchFamily="2" charset="-78"/>
                <a:cs typeface="Sakkal Majalla" panose="02000000000000000000" pitchFamily="2" charset="-78"/>
              </a:rPr>
              <a:t>0.90%</a:t>
            </a:r>
            <a:r>
              <a:rPr lang="ar-SA" sz="1200" dirty="0">
                <a:solidFill>
                  <a:schemeClr val="bg2">
                    <a:lumMod val="50000"/>
                  </a:schemeClr>
                </a:solidFill>
                <a:latin typeface="Sakkal Majalla" panose="02000000000000000000" pitchFamily="2" charset="-78"/>
                <a:cs typeface="Sakkal Majalla" panose="02000000000000000000" pitchFamily="2" charset="-78"/>
              </a:rPr>
              <a:t> من قيمة الأصول</a:t>
            </a:r>
            <a:r>
              <a:rPr lang="en-US" sz="1200" dirty="0">
                <a:solidFill>
                  <a:schemeClr val="bg2">
                    <a:lumMod val="50000"/>
                  </a:schemeClr>
                </a:solidFill>
                <a:latin typeface="Sakkal Majalla" panose="02000000000000000000" pitchFamily="2" charset="-78"/>
                <a:cs typeface="Sakkal Majalla" panose="02000000000000000000" pitchFamily="2" charset="-78"/>
              </a:rPr>
              <a:t> </a:t>
            </a:r>
            <a:r>
              <a:rPr lang="ar-SA" sz="1200" dirty="0">
                <a:solidFill>
                  <a:schemeClr val="bg2">
                    <a:lumMod val="50000"/>
                  </a:schemeClr>
                </a:solidFill>
                <a:latin typeface="Sakkal Majalla" panose="02000000000000000000" pitchFamily="2" charset="-78"/>
                <a:cs typeface="Sakkal Majalla" panose="02000000000000000000" pitchFamily="2" charset="-78"/>
              </a:rPr>
              <a:t>سنوياً.</a:t>
            </a:r>
            <a:endParaRPr lang="ar-EG"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id="{F284622E-0928-898E-9AB1-33CF6A9A1DF5}"/>
              </a:ext>
            </a:extLst>
          </p:cNvPr>
          <p:cNvSpPr/>
          <p:nvPr/>
        </p:nvSpPr>
        <p:spPr bwMode="gray">
          <a:xfrm>
            <a:off x="9582554" y="2757775"/>
            <a:ext cx="1339657" cy="789072"/>
          </a:xfrm>
          <a:prstGeom prst="rect">
            <a:avLst/>
          </a:prstGeom>
          <a:solidFill>
            <a:srgbClr val="F9D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 tIns="0" rIns="73152" bIns="0" rtlCol="0" anchor="ctr"/>
          <a:lstStyle/>
          <a:p>
            <a:pPr algn="ctr"/>
            <a:r>
              <a:rPr lang="ar-SA" b="1" dirty="0">
                <a:solidFill>
                  <a:srgbClr val="FFFFFF"/>
                </a:solidFill>
                <a:latin typeface="Sakkal Majalla" panose="02000000000000000000" pitchFamily="2" charset="-78"/>
                <a:cs typeface="Sakkal Majalla" panose="02000000000000000000" pitchFamily="2" charset="-78"/>
              </a:rPr>
              <a:t>حجم الصندوق</a:t>
            </a:r>
            <a:endParaRPr lang="en-US" b="1" dirty="0">
              <a:solidFill>
                <a:srgbClr val="FFFFFF"/>
              </a:solidFill>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A50EBE07-36F4-615D-1BAE-89C95452D34D}"/>
              </a:ext>
            </a:extLst>
          </p:cNvPr>
          <p:cNvSpPr txBox="1"/>
          <p:nvPr/>
        </p:nvSpPr>
        <p:spPr bwMode="gray">
          <a:xfrm>
            <a:off x="1880548" y="2757776"/>
            <a:ext cx="7644632" cy="789072"/>
          </a:xfrm>
          <a:prstGeom prst="rect">
            <a:avLst/>
          </a:prstGeom>
          <a:solidFill>
            <a:schemeClr val="bg1"/>
          </a:solidFill>
          <a:effectLst/>
        </p:spPr>
        <p:txBody>
          <a:bodyPr wrap="square" lIns="73152" tIns="73152" rIns="73152" bIns="73152" rtlCol="0" anchor="ctr">
            <a:noAutofit/>
          </a:bodyPr>
          <a:lstStyle/>
          <a:p>
            <a:pPr marL="231775" indent="-231775" algn="r"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حجم الصندوق 50 مليون ريال.</a:t>
            </a:r>
          </a:p>
          <a:p>
            <a:pPr marL="231775" indent="-231775" algn="r" rtl="1" eaLnBrk="0" fontAlgn="base" hangingPunct="0">
              <a:spcBef>
                <a:spcPct val="20000"/>
              </a:spcBef>
              <a:spcAft>
                <a:spcPct val="0"/>
              </a:spcAft>
              <a:buClr>
                <a:schemeClr val="bg2">
                  <a:lumMod val="50000"/>
                </a:schemeClr>
              </a:buClr>
              <a:buSzPct val="120000"/>
              <a:buFont typeface="Arial" panose="020B0604020202020204" pitchFamily="34" charset="0"/>
              <a:buChar char="•"/>
            </a:pPr>
            <a:r>
              <a:rPr lang="ar-SA" sz="1200" dirty="0">
                <a:solidFill>
                  <a:schemeClr val="bg2">
                    <a:lumMod val="50000"/>
                  </a:schemeClr>
                </a:solidFill>
                <a:latin typeface="Sakkal Majalla" panose="02000000000000000000" pitchFamily="2" charset="-78"/>
                <a:cs typeface="Sakkal Majalla" panose="02000000000000000000" pitchFamily="2" charset="-78"/>
              </a:rPr>
              <a:t>الصندوق مغلق.</a:t>
            </a:r>
          </a:p>
        </p:txBody>
      </p:sp>
      <p:sp>
        <p:nvSpPr>
          <p:cNvPr id="3" name="Google Shape;605;p19">
            <a:extLst>
              <a:ext uri="{FF2B5EF4-FFF2-40B4-BE49-F238E27FC236}">
                <a16:creationId xmlns:a16="http://schemas.microsoft.com/office/drawing/2014/main" id="{B63C2231-425E-AD22-E98F-299CB0CADAC2}"/>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panose="02000000000000000000" pitchFamily="2" charset="-78"/>
                <a:ea typeface="Sakkal Majalla"/>
                <a:cs typeface="Sakkal Majalla" panose="02000000000000000000" pitchFamily="2" charset="-78"/>
                <a:sym typeface="Sakkal Majalla"/>
              </a:rPr>
              <a:t>23</a:t>
            </a:fld>
            <a:endParaRPr sz="1100" dirty="0">
              <a:solidFill>
                <a:schemeClr val="dk1"/>
              </a:solidFill>
              <a:latin typeface="Sakkal Majalla" panose="02000000000000000000" pitchFamily="2" charset="-78"/>
              <a:ea typeface="Sakkal Majalla"/>
              <a:cs typeface="Sakkal Majalla" panose="02000000000000000000" pitchFamily="2" charset="-78"/>
              <a:sym typeface="Sakkal Majalla"/>
            </a:endParaRPr>
          </a:p>
        </p:txBody>
      </p:sp>
      <p:sp>
        <p:nvSpPr>
          <p:cNvPr id="5" name="Google Shape;594;p19">
            <a:extLst>
              <a:ext uri="{FF2B5EF4-FFF2-40B4-BE49-F238E27FC236}">
                <a16:creationId xmlns:a16="http://schemas.microsoft.com/office/drawing/2014/main" id="{83C8409D-6625-1F83-4812-08DDC0E2BDFF}"/>
              </a:ext>
            </a:extLst>
          </p:cNvPr>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ea typeface="Sakkal Majalla"/>
                <a:cs typeface="Sakkal Majalla" panose="02000000000000000000" pitchFamily="2" charset="-78"/>
                <a:sym typeface="Sakkal Majalla"/>
              </a:rPr>
              <a:t>صندوق استثمار المستقبل للاستثمارات البديلة</a:t>
            </a:r>
            <a:endParaRPr lang="ar-SA"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2958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27"/>
          <p:cNvSpPr txBox="1">
            <a:spLocks noGrp="1"/>
          </p:cNvSpPr>
          <p:nvPr>
            <p:ph type="title"/>
          </p:nvPr>
        </p:nvSpPr>
        <p:spPr>
          <a:xfrm>
            <a:off x="6907623" y="2173658"/>
            <a:ext cx="3493800" cy="610800"/>
          </a:xfrm>
          <a:prstGeom prst="rect">
            <a:avLst/>
          </a:prstGeom>
          <a:noFill/>
          <a:ln>
            <a:noFill/>
          </a:ln>
        </p:spPr>
        <p:txBody>
          <a:bodyPr spcFirstLastPara="1" wrap="square" lIns="0" tIns="0" rIns="0" bIns="0" anchor="b" anchorCtr="0">
            <a:normAutofit/>
          </a:bodyPr>
          <a:lstStyle/>
          <a:p>
            <a:pPr marL="0" lvl="0" indent="0" algn="r" rtl="1">
              <a:lnSpc>
                <a:spcPct val="90000"/>
              </a:lnSpc>
              <a:spcBef>
                <a:spcPts val="0"/>
              </a:spcBef>
              <a:spcAft>
                <a:spcPts val="0"/>
              </a:spcAft>
              <a:buClr>
                <a:srgbClr val="4495A2"/>
              </a:buClr>
              <a:buSzPts val="4400"/>
              <a:buFont typeface="Arial"/>
              <a:buNone/>
            </a:pPr>
            <a:r>
              <a:rPr lang="ar-SA">
                <a:solidFill>
                  <a:srgbClr val="4495A2"/>
                </a:solidFill>
                <a:latin typeface="Arial"/>
                <a:ea typeface="Arial"/>
                <a:cs typeface="Arial"/>
                <a:sym typeface="Arial"/>
              </a:rPr>
              <a:t>شكـــــــر</a:t>
            </a:r>
            <a:r>
              <a:rPr lang="ar-SA">
                <a:solidFill>
                  <a:srgbClr val="F9D448"/>
                </a:solidFill>
                <a:latin typeface="Arial"/>
                <a:ea typeface="Arial"/>
                <a:cs typeface="Arial"/>
                <a:sym typeface="Arial"/>
              </a:rPr>
              <a:t>اً</a:t>
            </a:r>
            <a:endParaRPr/>
          </a:p>
        </p:txBody>
      </p:sp>
      <p:cxnSp>
        <p:nvCxnSpPr>
          <p:cNvPr id="864" name="Google Shape;864;p27"/>
          <p:cNvCxnSpPr/>
          <p:nvPr/>
        </p:nvCxnSpPr>
        <p:spPr>
          <a:xfrm>
            <a:off x="8267700" y="3233703"/>
            <a:ext cx="2133600" cy="3900"/>
          </a:xfrm>
          <a:prstGeom prst="straightConnector1">
            <a:avLst/>
          </a:prstGeom>
          <a:noFill/>
          <a:ln w="101600" cap="flat" cmpd="sng">
            <a:solidFill>
              <a:schemeClr val="lt2"/>
            </a:solidFill>
            <a:prstDash val="solid"/>
            <a:miter lim="800000"/>
            <a:headEnd type="none" w="sm" len="sm"/>
            <a:tailEnd type="none" w="sm" len="sm"/>
          </a:ln>
        </p:spPr>
      </p:cxnSp>
      <p:pic>
        <p:nvPicPr>
          <p:cNvPr id="865" name="Google Shape;865;p27"/>
          <p:cNvPicPr preferRelativeResize="0">
            <a:picLocks noGrp="1"/>
          </p:cNvPicPr>
          <p:nvPr>
            <p:ph type="pic" idx="3"/>
          </p:nvPr>
        </p:nvPicPr>
        <p:blipFill rotWithShape="1">
          <a:blip r:embed="rId3">
            <a:alphaModFix/>
          </a:blip>
          <a:srcRect t="7813" b="7805"/>
          <a:stretch/>
        </p:blipFill>
        <p:spPr>
          <a:xfrm>
            <a:off x="0" y="0"/>
            <a:ext cx="6095999"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هيئة السوق المالية</a:t>
            </a:r>
            <a:endParaRPr dirty="0"/>
          </a:p>
        </p:txBody>
      </p:sp>
      <p:sp>
        <p:nvSpPr>
          <p:cNvPr id="596" name="Google Shape;596;p19"/>
          <p:cNvSpPr txBox="1"/>
          <p:nvPr/>
        </p:nvSpPr>
        <p:spPr>
          <a:xfrm>
            <a:off x="896645" y="1042954"/>
            <a:ext cx="10312131" cy="830956"/>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600" dirty="0">
                <a:solidFill>
                  <a:schemeClr val="bg2">
                    <a:lumMod val="50000"/>
                  </a:schemeClr>
                </a:solidFill>
                <a:effectLst/>
                <a:ea typeface="Calibri" panose="020F0502020204030204" pitchFamily="34" charset="0"/>
                <a:cs typeface="Sakkal Majalla" panose="02000000000000000000" pitchFamily="2" charset="-78"/>
              </a:rPr>
              <a:t>الهيئة هي الجهة التنظيمية المسؤولة عن الأسواق المالية في المملكة العربية السعودية، وتعمل على تنظيم هذا السوق من خلال التشريعات والقوانين التي تحكمه، وكذلك مراقبة أداء المؤسسات المالية والمستثمرين، ومدى التزامهم بتطبيق التعليمات المنظمة للأسواق المالية. </a:t>
            </a:r>
            <a:endParaRPr sz="1200" dirty="0">
              <a:solidFill>
                <a:schemeClr val="bg2">
                  <a:lumMod val="50000"/>
                </a:schemeClr>
              </a:solidFill>
            </a:endParaRPr>
          </a:p>
        </p:txBody>
      </p:sp>
      <p:sp>
        <p:nvSpPr>
          <p:cNvPr id="2" name="Google Shape;596;p19">
            <a:extLst>
              <a:ext uri="{FF2B5EF4-FFF2-40B4-BE49-F238E27FC236}">
                <a16:creationId xmlns:a16="http://schemas.microsoft.com/office/drawing/2014/main" id="{0C0217C2-CB6D-1250-8277-1E61CF39246E}"/>
              </a:ext>
            </a:extLst>
          </p:cNvPr>
          <p:cNvSpPr txBox="1"/>
          <p:nvPr/>
        </p:nvSpPr>
        <p:spPr>
          <a:xfrm>
            <a:off x="7058372" y="2503900"/>
            <a:ext cx="3392252" cy="461624"/>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600" dirty="0">
                <a:solidFill>
                  <a:schemeClr val="bg2">
                    <a:lumMod val="50000"/>
                  </a:schemeClr>
                </a:solidFill>
                <a:effectLst/>
                <a:ea typeface="Calibri" panose="020F0502020204030204" pitchFamily="34" charset="0"/>
                <a:cs typeface="Sakkal Majalla" panose="02000000000000000000" pitchFamily="2" charset="-78"/>
              </a:rPr>
              <a:t>تنظيم إصدار الأوراق المالية وتداولها.</a:t>
            </a:r>
            <a:endParaRPr lang="en-US" sz="1600" dirty="0">
              <a:solidFill>
                <a:schemeClr val="bg2">
                  <a:lumMod val="50000"/>
                </a:schemeClr>
              </a:solidFill>
              <a:effectLst/>
              <a:ea typeface="Calibri" panose="020F0502020204030204" pitchFamily="34" charset="0"/>
              <a:cs typeface="Sakkal Majalla" panose="02000000000000000000" pitchFamily="2" charset="-78"/>
            </a:endParaRPr>
          </a:p>
        </p:txBody>
      </p:sp>
      <p:sp>
        <p:nvSpPr>
          <p:cNvPr id="4" name="Google Shape;597;p19">
            <a:extLst>
              <a:ext uri="{FF2B5EF4-FFF2-40B4-BE49-F238E27FC236}">
                <a16:creationId xmlns:a16="http://schemas.microsoft.com/office/drawing/2014/main" id="{F0F8A1E8-1050-62E0-F1D8-D47DE4C08A0A}"/>
              </a:ext>
            </a:extLst>
          </p:cNvPr>
          <p:cNvSpPr txBox="1"/>
          <p:nvPr/>
        </p:nvSpPr>
        <p:spPr>
          <a:xfrm>
            <a:off x="7581899" y="1985104"/>
            <a:ext cx="3620684" cy="400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أهداف الهيئة</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5" name="Google Shape;598;p19">
            <a:extLst>
              <a:ext uri="{FF2B5EF4-FFF2-40B4-BE49-F238E27FC236}">
                <a16:creationId xmlns:a16="http://schemas.microsoft.com/office/drawing/2014/main" id="{3AAE4463-5090-4C12-DF3D-CFCCBB214BD3}"/>
              </a:ext>
            </a:extLst>
          </p:cNvPr>
          <p:cNvSpPr txBox="1"/>
          <p:nvPr/>
        </p:nvSpPr>
        <p:spPr>
          <a:xfrm>
            <a:off x="1790772" y="2503900"/>
            <a:ext cx="3612983" cy="458355"/>
          </a:xfrm>
          <a:prstGeom prst="rect">
            <a:avLst/>
          </a:prstGeom>
          <a:noFill/>
          <a:ln>
            <a:noFill/>
          </a:ln>
        </p:spPr>
        <p:txBody>
          <a:bodyPr spcFirstLastPara="1" wrap="square" lIns="45700" tIns="45700" rIns="45700" bIns="45700" anchor="t" anchorCtr="0">
            <a:spAutoFit/>
          </a:bodyPr>
          <a:lstStyle/>
          <a:p>
            <a:pPr marL="0" marR="0" algn="just" rtl="1">
              <a:lnSpc>
                <a:spcPct val="107000"/>
              </a:lnSpc>
              <a:spcBef>
                <a:spcPts val="0"/>
              </a:spcBef>
              <a:spcAft>
                <a:spcPts val="800"/>
              </a:spcAft>
            </a:pPr>
            <a:r>
              <a:rPr lang="ar-SA" sz="1600" kern="100" dirty="0">
                <a:solidFill>
                  <a:schemeClr val="bg2">
                    <a:lumMod val="50000"/>
                  </a:schemeClr>
                </a:solidFill>
                <a:effectLst/>
                <a:latin typeface="Calibri" panose="020F0502020204030204" pitchFamily="34" charset="0"/>
                <a:ea typeface="Calibri" panose="020F0502020204030204" pitchFamily="34" charset="0"/>
                <a:cs typeface="Sakkal Majalla" panose="02000000000000000000" pitchFamily="2" charset="-78"/>
              </a:rPr>
              <a:t>صياغة اللوائح والقواعد المنظمة.</a:t>
            </a:r>
          </a:p>
        </p:txBody>
      </p:sp>
      <p:sp>
        <p:nvSpPr>
          <p:cNvPr id="6" name="Google Shape;599;p19">
            <a:extLst>
              <a:ext uri="{FF2B5EF4-FFF2-40B4-BE49-F238E27FC236}">
                <a16:creationId xmlns:a16="http://schemas.microsoft.com/office/drawing/2014/main" id="{F7A985E8-44B6-13B6-EC37-B975D926F150}"/>
              </a:ext>
            </a:extLst>
          </p:cNvPr>
          <p:cNvSpPr txBox="1"/>
          <p:nvPr/>
        </p:nvSpPr>
        <p:spPr>
          <a:xfrm>
            <a:off x="1841481" y="1985104"/>
            <a:ext cx="4335451" cy="400069"/>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000" b="1" dirty="0">
                <a:solidFill>
                  <a:srgbClr val="7CA655"/>
                </a:solidFill>
                <a:latin typeface="Sakkal Majalla"/>
                <a:ea typeface="Sakkal Majalla"/>
                <a:cs typeface="Sakkal Majalla"/>
                <a:sym typeface="Sakkal Majalla"/>
              </a:rPr>
              <a:t>مهام الهيئة</a:t>
            </a:r>
            <a:r>
              <a:rPr lang="ar-SA" sz="2000" b="1" dirty="0">
                <a:solidFill>
                  <a:srgbClr val="F9D448"/>
                </a:solidFill>
                <a:latin typeface="Sakkal Majalla"/>
                <a:ea typeface="Sakkal Majalla"/>
                <a:cs typeface="Sakkal Majalla"/>
                <a:sym typeface="Sakkal Majalla"/>
              </a:rPr>
              <a:t>:</a:t>
            </a:r>
            <a:endParaRPr dirty="0">
              <a:solidFill>
                <a:srgbClr val="F9D448"/>
              </a:solidFill>
            </a:endParaRPr>
          </a:p>
        </p:txBody>
      </p:sp>
      <p:sp>
        <p:nvSpPr>
          <p:cNvPr id="3" name="Google Shape;613;p20">
            <a:extLst>
              <a:ext uri="{FF2B5EF4-FFF2-40B4-BE49-F238E27FC236}">
                <a16:creationId xmlns:a16="http://schemas.microsoft.com/office/drawing/2014/main" id="{A64E872A-F364-1813-B255-123F0536EFF5}"/>
              </a:ext>
            </a:extLst>
          </p:cNvPr>
          <p:cNvSpPr/>
          <p:nvPr/>
        </p:nvSpPr>
        <p:spPr>
          <a:xfrm>
            <a:off x="10500688" y="2428005"/>
            <a:ext cx="703361" cy="611534"/>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 name="Google Shape;614;p20">
            <a:extLst>
              <a:ext uri="{FF2B5EF4-FFF2-40B4-BE49-F238E27FC236}">
                <a16:creationId xmlns:a16="http://schemas.microsoft.com/office/drawing/2014/main" id="{DE53DF65-E131-DA90-BF38-0A3DE675EECC}"/>
              </a:ext>
            </a:extLst>
          </p:cNvPr>
          <p:cNvSpPr/>
          <p:nvPr/>
        </p:nvSpPr>
        <p:spPr>
          <a:xfrm>
            <a:off x="10502153" y="3299286"/>
            <a:ext cx="700430" cy="614464"/>
          </a:xfrm>
          <a:custGeom>
            <a:avLst/>
            <a:gdLst/>
            <a:ahLst/>
            <a:cxnLst/>
            <a:rect l="l" t="t" r="r" b="b"/>
            <a:pathLst>
              <a:path w="299" h="262" extrusionOk="0">
                <a:moveTo>
                  <a:pt x="71" y="257"/>
                </a:moveTo>
                <a:cubicBezTo>
                  <a:pt x="2" y="136"/>
                  <a:pt x="2" y="136"/>
                  <a:pt x="2" y="136"/>
                </a:cubicBezTo>
                <a:cubicBezTo>
                  <a:pt x="0" y="133"/>
                  <a:pt x="0" y="129"/>
                  <a:pt x="2" y="126"/>
                </a:cubicBezTo>
                <a:cubicBezTo>
                  <a:pt x="71" y="5"/>
                  <a:pt x="71" y="5"/>
                  <a:pt x="71" y="5"/>
                </a:cubicBezTo>
                <a:cubicBezTo>
                  <a:pt x="73" y="2"/>
                  <a:pt x="76" y="0"/>
                  <a:pt x="80" y="0"/>
                </a:cubicBezTo>
                <a:cubicBezTo>
                  <a:pt x="219" y="0"/>
                  <a:pt x="219" y="0"/>
                  <a:pt x="219" y="0"/>
                </a:cubicBezTo>
                <a:cubicBezTo>
                  <a:pt x="223" y="0"/>
                  <a:pt x="226" y="2"/>
                  <a:pt x="228" y="5"/>
                </a:cubicBezTo>
                <a:cubicBezTo>
                  <a:pt x="298" y="126"/>
                  <a:pt x="298" y="126"/>
                  <a:pt x="298" y="126"/>
                </a:cubicBezTo>
                <a:cubicBezTo>
                  <a:pt x="299" y="129"/>
                  <a:pt x="299" y="133"/>
                  <a:pt x="298" y="136"/>
                </a:cubicBezTo>
                <a:cubicBezTo>
                  <a:pt x="228" y="257"/>
                  <a:pt x="228" y="257"/>
                  <a:pt x="228" y="257"/>
                </a:cubicBezTo>
                <a:cubicBezTo>
                  <a:pt x="226" y="260"/>
                  <a:pt x="223" y="262"/>
                  <a:pt x="219" y="262"/>
                </a:cubicBezTo>
                <a:cubicBezTo>
                  <a:pt x="80" y="262"/>
                  <a:pt x="80" y="262"/>
                  <a:pt x="80" y="262"/>
                </a:cubicBezTo>
                <a:cubicBezTo>
                  <a:pt x="76" y="262"/>
                  <a:pt x="73" y="260"/>
                  <a:pt x="71" y="257"/>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 name="Google Shape;615;p20">
            <a:extLst>
              <a:ext uri="{FF2B5EF4-FFF2-40B4-BE49-F238E27FC236}">
                <a16:creationId xmlns:a16="http://schemas.microsoft.com/office/drawing/2014/main" id="{DC6E2FE2-6A6F-C5CA-C497-FD9DEEB05316}"/>
              </a:ext>
            </a:extLst>
          </p:cNvPr>
          <p:cNvSpPr/>
          <p:nvPr/>
        </p:nvSpPr>
        <p:spPr>
          <a:xfrm>
            <a:off x="10501176" y="4220099"/>
            <a:ext cx="702384" cy="611533"/>
          </a:xfrm>
          <a:custGeom>
            <a:avLst/>
            <a:gdLst/>
            <a:ahLst/>
            <a:cxnLst/>
            <a:rect l="l" t="t" r="r" b="b"/>
            <a:pathLst>
              <a:path w="300" h="261" extrusionOk="0">
                <a:moveTo>
                  <a:pt x="72" y="256"/>
                </a:moveTo>
                <a:cubicBezTo>
                  <a:pt x="2" y="136"/>
                  <a:pt x="2" y="136"/>
                  <a:pt x="2" y="136"/>
                </a:cubicBezTo>
                <a:cubicBezTo>
                  <a:pt x="0" y="133"/>
                  <a:pt x="0" y="129"/>
                  <a:pt x="2" y="126"/>
                </a:cubicBezTo>
                <a:cubicBezTo>
                  <a:pt x="72" y="5"/>
                  <a:pt x="72" y="5"/>
                  <a:pt x="72" y="5"/>
                </a:cubicBezTo>
                <a:cubicBezTo>
                  <a:pt x="74" y="2"/>
                  <a:pt x="77" y="0"/>
                  <a:pt x="80" y="0"/>
                </a:cubicBezTo>
                <a:cubicBezTo>
                  <a:pt x="220" y="0"/>
                  <a:pt x="220" y="0"/>
                  <a:pt x="220" y="0"/>
                </a:cubicBezTo>
                <a:cubicBezTo>
                  <a:pt x="223" y="0"/>
                  <a:pt x="227" y="2"/>
                  <a:pt x="228" y="5"/>
                </a:cubicBezTo>
                <a:cubicBezTo>
                  <a:pt x="298" y="126"/>
                  <a:pt x="298" y="126"/>
                  <a:pt x="298" y="126"/>
                </a:cubicBezTo>
                <a:cubicBezTo>
                  <a:pt x="300" y="129"/>
                  <a:pt x="300" y="133"/>
                  <a:pt x="298" y="136"/>
                </a:cubicBezTo>
                <a:cubicBezTo>
                  <a:pt x="228" y="256"/>
                  <a:pt x="228" y="256"/>
                  <a:pt x="228" y="256"/>
                </a:cubicBezTo>
                <a:cubicBezTo>
                  <a:pt x="227" y="259"/>
                  <a:pt x="223" y="261"/>
                  <a:pt x="220" y="261"/>
                </a:cubicBezTo>
                <a:cubicBezTo>
                  <a:pt x="80" y="261"/>
                  <a:pt x="80" y="261"/>
                  <a:pt x="80" y="261"/>
                </a:cubicBezTo>
                <a:cubicBezTo>
                  <a:pt x="77" y="261"/>
                  <a:pt x="74" y="259"/>
                  <a:pt x="72"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 name="Google Shape;616;p20">
            <a:extLst>
              <a:ext uri="{FF2B5EF4-FFF2-40B4-BE49-F238E27FC236}">
                <a16:creationId xmlns:a16="http://schemas.microsoft.com/office/drawing/2014/main" id="{F8610CC5-D100-1522-54E9-C748BAFFADCA}"/>
              </a:ext>
            </a:extLst>
          </p:cNvPr>
          <p:cNvSpPr/>
          <p:nvPr/>
        </p:nvSpPr>
        <p:spPr>
          <a:xfrm>
            <a:off x="10501176" y="5111895"/>
            <a:ext cx="702384" cy="614463"/>
          </a:xfrm>
          <a:custGeom>
            <a:avLst/>
            <a:gdLst/>
            <a:ahLst/>
            <a:cxnLst/>
            <a:rect l="l" t="t" r="r" b="b"/>
            <a:pathLst>
              <a:path w="300" h="262" extrusionOk="0">
                <a:moveTo>
                  <a:pt x="71" y="257"/>
                </a:moveTo>
                <a:cubicBezTo>
                  <a:pt x="2" y="136"/>
                  <a:pt x="2" y="136"/>
                  <a:pt x="2" y="136"/>
                </a:cubicBezTo>
                <a:cubicBezTo>
                  <a:pt x="0" y="133"/>
                  <a:pt x="0" y="129"/>
                  <a:pt x="2" y="126"/>
                </a:cubicBezTo>
                <a:cubicBezTo>
                  <a:pt x="71" y="5"/>
                  <a:pt x="71" y="5"/>
                  <a:pt x="71" y="5"/>
                </a:cubicBezTo>
                <a:cubicBezTo>
                  <a:pt x="73" y="2"/>
                  <a:pt x="77" y="0"/>
                  <a:pt x="80" y="0"/>
                </a:cubicBezTo>
                <a:cubicBezTo>
                  <a:pt x="220" y="0"/>
                  <a:pt x="220" y="0"/>
                  <a:pt x="220" y="0"/>
                </a:cubicBezTo>
                <a:cubicBezTo>
                  <a:pt x="223" y="0"/>
                  <a:pt x="226" y="2"/>
                  <a:pt x="228" y="5"/>
                </a:cubicBezTo>
                <a:cubicBezTo>
                  <a:pt x="298" y="126"/>
                  <a:pt x="298" y="126"/>
                  <a:pt x="298" y="126"/>
                </a:cubicBezTo>
                <a:cubicBezTo>
                  <a:pt x="300" y="129"/>
                  <a:pt x="300" y="133"/>
                  <a:pt x="298" y="136"/>
                </a:cubicBezTo>
                <a:cubicBezTo>
                  <a:pt x="228" y="257"/>
                  <a:pt x="228" y="257"/>
                  <a:pt x="228" y="257"/>
                </a:cubicBezTo>
                <a:cubicBezTo>
                  <a:pt x="226" y="260"/>
                  <a:pt x="223" y="262"/>
                  <a:pt x="220" y="262"/>
                </a:cubicBezTo>
                <a:cubicBezTo>
                  <a:pt x="80" y="262"/>
                  <a:pt x="80" y="262"/>
                  <a:pt x="80" y="262"/>
                </a:cubicBezTo>
                <a:cubicBezTo>
                  <a:pt x="77" y="262"/>
                  <a:pt x="73" y="260"/>
                  <a:pt x="71" y="257"/>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dirty="0">
              <a:solidFill>
                <a:schemeClr val="lt1"/>
              </a:solidFill>
              <a:latin typeface="Libre Franklin"/>
              <a:ea typeface="Libre Franklin"/>
              <a:cs typeface="Libre Franklin"/>
              <a:sym typeface="Libre Franklin"/>
            </a:endParaRPr>
          </a:p>
        </p:txBody>
      </p:sp>
      <p:pic>
        <p:nvPicPr>
          <p:cNvPr id="11" name="Graphic 10" descr="Court">
            <a:extLst>
              <a:ext uri="{FF2B5EF4-FFF2-40B4-BE49-F238E27FC236}">
                <a16:creationId xmlns:a16="http://schemas.microsoft.com/office/drawing/2014/main" id="{F0D9B1E2-23A8-1A44-B636-6514391C3A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6957" y="3327422"/>
            <a:ext cx="510823" cy="510823"/>
          </a:xfrm>
          <a:prstGeom prst="rect">
            <a:avLst/>
          </a:prstGeom>
        </p:spPr>
      </p:pic>
      <p:pic>
        <p:nvPicPr>
          <p:cNvPr id="2050" name="Picture 2" descr="Regulation - Free education icons">
            <a:extLst>
              <a:ext uri="{FF2B5EF4-FFF2-40B4-BE49-F238E27FC236}">
                <a16:creationId xmlns:a16="http://schemas.microsoft.com/office/drawing/2014/main" id="{657F27EC-CCBA-34D7-1C23-C2BCE5357354}"/>
              </a:ext>
            </a:extLst>
          </p:cNvPr>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10638015" y="2513617"/>
            <a:ext cx="428707" cy="428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ability Icons - Free SVG &amp; PNG Stability Images - Noun Project">
            <a:extLst>
              <a:ext uri="{FF2B5EF4-FFF2-40B4-BE49-F238E27FC236}">
                <a16:creationId xmlns:a16="http://schemas.microsoft.com/office/drawing/2014/main" id="{9480AF94-2062-2669-9B08-55EB0AFA068F}"/>
              </a:ext>
            </a:extLst>
          </p:cNvPr>
          <p:cNvPicPr>
            <a:picLocks noChangeAspect="1" noChangeArrowheads="1"/>
          </p:cNvPicPr>
          <p:nvPr/>
        </p:nvPicPr>
        <p:blipFill rotWithShape="1">
          <a:blip r:embed="rId7">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75000" contrast="-100000"/>
                    </a14:imgEffect>
                  </a14:imgLayer>
                </a14:imgProps>
              </a:ext>
              <a:ext uri="{28A0092B-C50C-407E-A947-70E740481C1C}">
                <a14:useLocalDpi xmlns:a14="http://schemas.microsoft.com/office/drawing/2010/main" val="0"/>
              </a:ext>
            </a:extLst>
          </a:blip>
          <a:srcRect t="23510" b="20681"/>
          <a:stretch/>
        </p:blipFill>
        <p:spPr bwMode="auto">
          <a:xfrm>
            <a:off x="10578390" y="4400792"/>
            <a:ext cx="547957" cy="305811"/>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Classroom">
            <a:extLst>
              <a:ext uri="{FF2B5EF4-FFF2-40B4-BE49-F238E27FC236}">
                <a16:creationId xmlns:a16="http://schemas.microsoft.com/office/drawing/2014/main" id="{B9AC78EB-86B0-270B-1B9E-B6EF9CA227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21557" y="5180357"/>
            <a:ext cx="461623" cy="461623"/>
          </a:xfrm>
          <a:prstGeom prst="rect">
            <a:avLst/>
          </a:prstGeom>
        </p:spPr>
      </p:pic>
      <p:sp>
        <p:nvSpPr>
          <p:cNvPr id="14" name="Google Shape;596;p19">
            <a:extLst>
              <a:ext uri="{FF2B5EF4-FFF2-40B4-BE49-F238E27FC236}">
                <a16:creationId xmlns:a16="http://schemas.microsoft.com/office/drawing/2014/main" id="{9B978244-BAC9-CFBE-FBEA-A9F2270062F6}"/>
              </a:ext>
            </a:extLst>
          </p:cNvPr>
          <p:cNvSpPr txBox="1"/>
          <p:nvPr/>
        </p:nvSpPr>
        <p:spPr>
          <a:xfrm>
            <a:off x="7058372" y="5187977"/>
            <a:ext cx="3392252" cy="461624"/>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600" dirty="0">
                <a:solidFill>
                  <a:schemeClr val="bg2">
                    <a:lumMod val="50000"/>
                  </a:schemeClr>
                </a:solidFill>
                <a:cs typeface="Sakkal Majalla" panose="02000000000000000000" pitchFamily="2" charset="-78"/>
              </a:rPr>
              <a:t>تثقيف المستثمرين وتوعيتهم.</a:t>
            </a:r>
            <a:endParaRPr sz="1200" dirty="0">
              <a:solidFill>
                <a:schemeClr val="bg2">
                  <a:lumMod val="50000"/>
                </a:schemeClr>
              </a:solidFill>
            </a:endParaRPr>
          </a:p>
        </p:txBody>
      </p:sp>
      <p:sp>
        <p:nvSpPr>
          <p:cNvPr id="15" name="Google Shape;596;p19">
            <a:extLst>
              <a:ext uri="{FF2B5EF4-FFF2-40B4-BE49-F238E27FC236}">
                <a16:creationId xmlns:a16="http://schemas.microsoft.com/office/drawing/2014/main" id="{73B48FB6-660B-8F22-AE0D-DEB623116E1D}"/>
              </a:ext>
            </a:extLst>
          </p:cNvPr>
          <p:cNvSpPr txBox="1"/>
          <p:nvPr/>
        </p:nvSpPr>
        <p:spPr>
          <a:xfrm>
            <a:off x="7058372" y="3345854"/>
            <a:ext cx="3392252" cy="461624"/>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600" dirty="0">
                <a:solidFill>
                  <a:schemeClr val="bg2">
                    <a:lumMod val="50000"/>
                  </a:schemeClr>
                </a:solidFill>
                <a:cs typeface="Sakkal Majalla" panose="02000000000000000000" pitchFamily="2" charset="-78"/>
              </a:rPr>
              <a:t>حماية المستثمرين، وضمان التعامل الشفاف والعادل.</a:t>
            </a:r>
            <a:endParaRPr lang="en-US" sz="2400" dirty="0">
              <a:solidFill>
                <a:schemeClr val="bg2">
                  <a:lumMod val="50000"/>
                </a:schemeClr>
              </a:solidFill>
              <a:cs typeface="Sakkal Majalla" panose="02000000000000000000" pitchFamily="2" charset="-78"/>
            </a:endParaRPr>
          </a:p>
        </p:txBody>
      </p:sp>
      <p:sp>
        <p:nvSpPr>
          <p:cNvPr id="16" name="Google Shape;596;p19">
            <a:extLst>
              <a:ext uri="{FF2B5EF4-FFF2-40B4-BE49-F238E27FC236}">
                <a16:creationId xmlns:a16="http://schemas.microsoft.com/office/drawing/2014/main" id="{F51D7E65-06E6-1168-F6A7-D668C54CCD63}"/>
              </a:ext>
            </a:extLst>
          </p:cNvPr>
          <p:cNvSpPr txBox="1"/>
          <p:nvPr/>
        </p:nvSpPr>
        <p:spPr>
          <a:xfrm>
            <a:off x="7058372" y="4298875"/>
            <a:ext cx="3392252" cy="461624"/>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sz="1600" dirty="0">
                <a:solidFill>
                  <a:schemeClr val="bg2">
                    <a:lumMod val="50000"/>
                  </a:schemeClr>
                </a:solidFill>
                <a:cs typeface="Sakkal Majalla" panose="02000000000000000000" pitchFamily="2" charset="-78"/>
              </a:rPr>
              <a:t>تعزيز كفاءة السوق واستقراره.</a:t>
            </a:r>
          </a:p>
        </p:txBody>
      </p:sp>
      <p:sp>
        <p:nvSpPr>
          <p:cNvPr id="17" name="Google Shape;598;p19">
            <a:extLst>
              <a:ext uri="{FF2B5EF4-FFF2-40B4-BE49-F238E27FC236}">
                <a16:creationId xmlns:a16="http://schemas.microsoft.com/office/drawing/2014/main" id="{49AE9CFE-C350-7AB9-A407-66C533EBB5CE}"/>
              </a:ext>
            </a:extLst>
          </p:cNvPr>
          <p:cNvSpPr txBox="1"/>
          <p:nvPr/>
        </p:nvSpPr>
        <p:spPr>
          <a:xfrm>
            <a:off x="1790772" y="3453600"/>
            <a:ext cx="3612983" cy="458355"/>
          </a:xfrm>
          <a:prstGeom prst="rect">
            <a:avLst/>
          </a:prstGeom>
          <a:noFill/>
          <a:ln>
            <a:noFill/>
          </a:ln>
        </p:spPr>
        <p:txBody>
          <a:bodyPr spcFirstLastPara="1" wrap="square" lIns="45700" tIns="45700" rIns="45700" bIns="45700" anchor="t" anchorCtr="0">
            <a:spAutoFit/>
          </a:bodyPr>
          <a:lstStyle/>
          <a:p>
            <a:pPr marL="0" marR="0" algn="just" rtl="1">
              <a:lnSpc>
                <a:spcPct val="107000"/>
              </a:lnSpc>
              <a:spcBef>
                <a:spcPts val="0"/>
              </a:spcBef>
              <a:spcAft>
                <a:spcPts val="800"/>
              </a:spcAft>
            </a:pPr>
            <a:r>
              <a:rPr lang="ar-SA" sz="1600" kern="100" dirty="0">
                <a:solidFill>
                  <a:schemeClr val="bg2">
                    <a:lumMod val="50000"/>
                  </a:schemeClr>
                </a:solidFill>
                <a:latin typeface="Calibri" panose="020F0502020204030204" pitchFamily="34" charset="0"/>
                <a:ea typeface="Calibri" panose="020F0502020204030204" pitchFamily="34" charset="0"/>
                <a:cs typeface="Sakkal Majalla" panose="02000000000000000000" pitchFamily="2" charset="-78"/>
              </a:rPr>
              <a:t>الترخيص والإشراف على الجهات الوسيطة في السوق.</a:t>
            </a:r>
          </a:p>
        </p:txBody>
      </p:sp>
      <p:sp>
        <p:nvSpPr>
          <p:cNvPr id="18" name="Google Shape;598;p19">
            <a:extLst>
              <a:ext uri="{FF2B5EF4-FFF2-40B4-BE49-F238E27FC236}">
                <a16:creationId xmlns:a16="http://schemas.microsoft.com/office/drawing/2014/main" id="{A92B50BE-73A4-5A17-EE13-BD4C43B48D54}"/>
              </a:ext>
            </a:extLst>
          </p:cNvPr>
          <p:cNvSpPr txBox="1"/>
          <p:nvPr/>
        </p:nvSpPr>
        <p:spPr>
          <a:xfrm>
            <a:off x="1790772" y="4362586"/>
            <a:ext cx="3612983" cy="458355"/>
          </a:xfrm>
          <a:prstGeom prst="rect">
            <a:avLst/>
          </a:prstGeom>
          <a:noFill/>
          <a:ln>
            <a:noFill/>
          </a:ln>
        </p:spPr>
        <p:txBody>
          <a:bodyPr spcFirstLastPara="1" wrap="square" lIns="45700" tIns="45700" rIns="45700" bIns="45700" anchor="t" anchorCtr="0">
            <a:spAutoFit/>
          </a:bodyPr>
          <a:lstStyle/>
          <a:p>
            <a:pPr marL="0" marR="0" algn="just" rtl="1">
              <a:lnSpc>
                <a:spcPct val="107000"/>
              </a:lnSpc>
              <a:spcBef>
                <a:spcPts val="0"/>
              </a:spcBef>
              <a:spcAft>
                <a:spcPts val="800"/>
              </a:spcAft>
            </a:pPr>
            <a:r>
              <a:rPr lang="ar-SA" sz="1600" kern="100" dirty="0">
                <a:solidFill>
                  <a:schemeClr val="bg2">
                    <a:lumMod val="50000"/>
                  </a:schemeClr>
                </a:solidFill>
                <a:latin typeface="Calibri" panose="020F0502020204030204" pitchFamily="34" charset="0"/>
                <a:ea typeface="Calibri" panose="020F0502020204030204" pitchFamily="34" charset="0"/>
                <a:cs typeface="Sakkal Majalla" panose="02000000000000000000" pitchFamily="2" charset="-78"/>
              </a:rPr>
              <a:t>الإشراف على الالتزام بمتطلبات الإدراج والافصاح.</a:t>
            </a:r>
          </a:p>
        </p:txBody>
      </p:sp>
      <p:sp>
        <p:nvSpPr>
          <p:cNvPr id="19" name="Google Shape;598;p19">
            <a:extLst>
              <a:ext uri="{FF2B5EF4-FFF2-40B4-BE49-F238E27FC236}">
                <a16:creationId xmlns:a16="http://schemas.microsoft.com/office/drawing/2014/main" id="{67CC06A1-D0A7-D7EC-AF0F-14DA24E9CD2B}"/>
              </a:ext>
            </a:extLst>
          </p:cNvPr>
          <p:cNvSpPr txBox="1"/>
          <p:nvPr/>
        </p:nvSpPr>
        <p:spPr>
          <a:xfrm>
            <a:off x="1790772" y="6026372"/>
            <a:ext cx="3612983" cy="458355"/>
          </a:xfrm>
          <a:prstGeom prst="rect">
            <a:avLst/>
          </a:prstGeom>
          <a:noFill/>
          <a:ln>
            <a:noFill/>
          </a:ln>
        </p:spPr>
        <p:txBody>
          <a:bodyPr spcFirstLastPara="1" wrap="square" lIns="45700" tIns="45700" rIns="45700" bIns="45700" anchor="t" anchorCtr="0">
            <a:spAutoFit/>
          </a:bodyPr>
          <a:lstStyle/>
          <a:p>
            <a:pPr marL="0" marR="0" algn="just" rtl="1">
              <a:lnSpc>
                <a:spcPct val="107000"/>
              </a:lnSpc>
              <a:spcBef>
                <a:spcPts val="0"/>
              </a:spcBef>
              <a:spcAft>
                <a:spcPts val="800"/>
              </a:spcAft>
            </a:pPr>
            <a:r>
              <a:rPr lang="ar-SA" sz="1600" kern="100" dirty="0">
                <a:solidFill>
                  <a:schemeClr val="bg2">
                    <a:lumMod val="50000"/>
                  </a:schemeClr>
                </a:solidFill>
                <a:latin typeface="Calibri" panose="020F0502020204030204" pitchFamily="34" charset="0"/>
                <a:ea typeface="Calibri" panose="020F0502020204030204" pitchFamily="34" charset="0"/>
                <a:cs typeface="Sakkal Majalla" panose="02000000000000000000" pitchFamily="2" charset="-78"/>
              </a:rPr>
              <a:t>تشجيع تطوير منتجات مالية جديدة.</a:t>
            </a:r>
          </a:p>
        </p:txBody>
      </p:sp>
      <p:sp>
        <p:nvSpPr>
          <p:cNvPr id="20" name="Google Shape;598;p19">
            <a:extLst>
              <a:ext uri="{FF2B5EF4-FFF2-40B4-BE49-F238E27FC236}">
                <a16:creationId xmlns:a16="http://schemas.microsoft.com/office/drawing/2014/main" id="{3B5B578C-684C-BACE-408C-93366D4DAE11}"/>
              </a:ext>
            </a:extLst>
          </p:cNvPr>
          <p:cNvSpPr txBox="1"/>
          <p:nvPr/>
        </p:nvSpPr>
        <p:spPr>
          <a:xfrm>
            <a:off x="1790772" y="5266201"/>
            <a:ext cx="3612983" cy="458355"/>
          </a:xfrm>
          <a:prstGeom prst="rect">
            <a:avLst/>
          </a:prstGeom>
          <a:noFill/>
          <a:ln>
            <a:noFill/>
          </a:ln>
        </p:spPr>
        <p:txBody>
          <a:bodyPr spcFirstLastPara="1" wrap="square" lIns="45700" tIns="45700" rIns="45700" bIns="45700" anchor="t" anchorCtr="0">
            <a:spAutoFit/>
          </a:bodyPr>
          <a:lstStyle/>
          <a:p>
            <a:pPr marL="0" marR="0" algn="just" rtl="1">
              <a:lnSpc>
                <a:spcPct val="107000"/>
              </a:lnSpc>
              <a:spcBef>
                <a:spcPts val="0"/>
              </a:spcBef>
              <a:spcAft>
                <a:spcPts val="800"/>
              </a:spcAft>
            </a:pPr>
            <a:r>
              <a:rPr lang="ar-SA" sz="1600" kern="100" dirty="0">
                <a:solidFill>
                  <a:schemeClr val="bg2">
                    <a:lumMod val="50000"/>
                  </a:schemeClr>
                </a:solidFill>
                <a:latin typeface="Calibri" panose="020F0502020204030204" pitchFamily="34" charset="0"/>
                <a:ea typeface="Calibri" panose="020F0502020204030204" pitchFamily="34" charset="0"/>
                <a:cs typeface="Sakkal Majalla" panose="02000000000000000000" pitchFamily="2" charset="-78"/>
              </a:rPr>
              <a:t>القيم بعمليات التفتيش والتحقيق لضمان الالتزام باللوائح.</a:t>
            </a:r>
          </a:p>
        </p:txBody>
      </p:sp>
      <p:sp>
        <p:nvSpPr>
          <p:cNvPr id="21" name="Google Shape;613;p20">
            <a:extLst>
              <a:ext uri="{FF2B5EF4-FFF2-40B4-BE49-F238E27FC236}">
                <a16:creationId xmlns:a16="http://schemas.microsoft.com/office/drawing/2014/main" id="{3DA51495-EA4F-B3DE-EEDA-5FE1648FCF8C}"/>
              </a:ext>
            </a:extLst>
          </p:cNvPr>
          <p:cNvSpPr/>
          <p:nvPr/>
        </p:nvSpPr>
        <p:spPr>
          <a:xfrm>
            <a:off x="5473572" y="2433670"/>
            <a:ext cx="703361" cy="611534"/>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2" name="Google Shape;613;p20">
            <a:extLst>
              <a:ext uri="{FF2B5EF4-FFF2-40B4-BE49-F238E27FC236}">
                <a16:creationId xmlns:a16="http://schemas.microsoft.com/office/drawing/2014/main" id="{4B9A5FA5-D3BA-B16D-B06E-8AE4EDACB0F6}"/>
              </a:ext>
            </a:extLst>
          </p:cNvPr>
          <p:cNvSpPr/>
          <p:nvPr/>
        </p:nvSpPr>
        <p:spPr>
          <a:xfrm>
            <a:off x="5473572" y="3301426"/>
            <a:ext cx="703361" cy="611534"/>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3" name="Google Shape;613;p20">
            <a:extLst>
              <a:ext uri="{FF2B5EF4-FFF2-40B4-BE49-F238E27FC236}">
                <a16:creationId xmlns:a16="http://schemas.microsoft.com/office/drawing/2014/main" id="{095D1494-D148-6E7C-BE65-8096759DD9BD}"/>
              </a:ext>
            </a:extLst>
          </p:cNvPr>
          <p:cNvSpPr/>
          <p:nvPr/>
        </p:nvSpPr>
        <p:spPr>
          <a:xfrm>
            <a:off x="5473572" y="4217679"/>
            <a:ext cx="703361" cy="611534"/>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4" name="Google Shape;613;p20">
            <a:extLst>
              <a:ext uri="{FF2B5EF4-FFF2-40B4-BE49-F238E27FC236}">
                <a16:creationId xmlns:a16="http://schemas.microsoft.com/office/drawing/2014/main" id="{9C509020-1E15-FAE3-F7BA-E5E0A3F6BE7E}"/>
              </a:ext>
            </a:extLst>
          </p:cNvPr>
          <p:cNvSpPr/>
          <p:nvPr/>
        </p:nvSpPr>
        <p:spPr>
          <a:xfrm>
            <a:off x="5473572" y="5113022"/>
            <a:ext cx="703361" cy="611534"/>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5" name="Google Shape;613;p20">
            <a:extLst>
              <a:ext uri="{FF2B5EF4-FFF2-40B4-BE49-F238E27FC236}">
                <a16:creationId xmlns:a16="http://schemas.microsoft.com/office/drawing/2014/main" id="{EED8B27A-E40B-55A5-24A2-DFED9896124A}"/>
              </a:ext>
            </a:extLst>
          </p:cNvPr>
          <p:cNvSpPr/>
          <p:nvPr/>
        </p:nvSpPr>
        <p:spPr>
          <a:xfrm>
            <a:off x="5473572" y="5917384"/>
            <a:ext cx="703361" cy="611534"/>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056" name="Picture 8" descr="laws and regulations Icon - Free PNG &amp; SVG 2447919 - Noun Project">
            <a:extLst>
              <a:ext uri="{FF2B5EF4-FFF2-40B4-BE49-F238E27FC236}">
                <a16:creationId xmlns:a16="http://schemas.microsoft.com/office/drawing/2014/main" id="{D5C7D307-6E55-6207-26E6-C2182EFC1BFB}"/>
              </a:ext>
            </a:extLst>
          </p:cNvPr>
          <p:cNvPicPr>
            <a:picLocks noChangeAspect="1" noChangeArrowheads="1"/>
          </p:cNvPicPr>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5580340" y="2465645"/>
            <a:ext cx="487085" cy="4870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icensing - Free business icons">
            <a:extLst>
              <a:ext uri="{FF2B5EF4-FFF2-40B4-BE49-F238E27FC236}">
                <a16:creationId xmlns:a16="http://schemas.microsoft.com/office/drawing/2014/main" id="{9242ECA6-56E8-7B39-AC45-9360EF21818B}"/>
              </a:ext>
            </a:extLst>
          </p:cNvPr>
          <p:cNvPicPr>
            <a:picLocks noChangeAspect="1" noChangeArrowheads="1"/>
          </p:cNvPicPr>
          <p:nvPr/>
        </p:nvPicPr>
        <p:blipFill>
          <a:blip r:embed="rId13">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5582536" y="3376808"/>
            <a:ext cx="475363" cy="4753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pervision Icons - Free SVG &amp; PNG Supervision Images - Noun Project">
            <a:extLst>
              <a:ext uri="{FF2B5EF4-FFF2-40B4-BE49-F238E27FC236}">
                <a16:creationId xmlns:a16="http://schemas.microsoft.com/office/drawing/2014/main" id="{2F4EDB54-6830-D960-A056-7B9A60FD0D03}"/>
              </a:ext>
            </a:extLst>
          </p:cNvPr>
          <p:cNvPicPr>
            <a:picLocks noChangeAspect="1" noChangeArrowheads="1"/>
          </p:cNvPicPr>
          <p:nvPr/>
        </p:nvPicPr>
        <p:blipFill>
          <a:blip r:embed="rId15">
            <a:duotone>
              <a:schemeClr val="accent2">
                <a:shade val="45000"/>
                <a:satMod val="135000"/>
              </a:schemeClr>
              <a:prstClr val="white"/>
            </a:duotone>
            <a:extLst>
              <a:ext uri="{BEBA8EAE-BF5A-486C-A8C5-ECC9F3942E4B}">
                <a14:imgProps xmlns:a14="http://schemas.microsoft.com/office/drawing/2010/main">
                  <a14:imgLayer r:embed="rId16">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5589866" y="4254365"/>
            <a:ext cx="515660" cy="515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3609D234-6B60-29CC-CD91-AA3EE97045EB}"/>
              </a:ext>
            </a:extLst>
          </p:cNvPr>
          <p:cNvPicPr>
            <a:picLocks noChangeAspect="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rightnessContrast bright="75000" contrast="-100000"/>
                    </a14:imgEffect>
                  </a14:imgLayer>
                </a14:imgProps>
              </a:ext>
            </a:extLst>
          </a:blip>
          <a:stretch>
            <a:fillRect/>
          </a:stretch>
        </p:blipFill>
        <p:spPr>
          <a:xfrm>
            <a:off x="5614528" y="5187977"/>
            <a:ext cx="438182" cy="461624"/>
          </a:xfrm>
          <a:prstGeom prst="rect">
            <a:avLst/>
          </a:prstGeom>
        </p:spPr>
      </p:pic>
      <p:pic>
        <p:nvPicPr>
          <p:cNvPr id="2062" name="Picture 14" descr="Financial - Free business and finance icons">
            <a:extLst>
              <a:ext uri="{FF2B5EF4-FFF2-40B4-BE49-F238E27FC236}">
                <a16:creationId xmlns:a16="http://schemas.microsoft.com/office/drawing/2014/main" id="{BD9CF672-F381-0B33-20E5-D8D2115DBD07}"/>
              </a:ext>
            </a:extLst>
          </p:cNvPr>
          <p:cNvPicPr>
            <a:picLocks noChangeAspect="1" noChangeArrowheads="1"/>
          </p:cNvPicPr>
          <p:nvPr/>
        </p:nvPicPr>
        <p:blipFill>
          <a:blip r:embed="rId19">
            <a:duotone>
              <a:schemeClr val="accent2">
                <a:shade val="45000"/>
                <a:satMod val="135000"/>
              </a:schemeClr>
              <a:prstClr val="white"/>
            </a:duotone>
            <a:extLst>
              <a:ext uri="{BEBA8EAE-BF5A-486C-A8C5-ECC9F3942E4B}">
                <a14:imgProps xmlns:a14="http://schemas.microsoft.com/office/drawing/2010/main">
                  <a14:imgLayer r:embed="rId20">
                    <a14:imgEffect>
                      <a14:brightnessContrast bright="75000" contrast="-100000"/>
                    </a14:imgEffect>
                  </a14:imgLayer>
                </a14:imgProps>
              </a:ext>
              <a:ext uri="{28A0092B-C50C-407E-A947-70E740481C1C}">
                <a14:useLocalDpi xmlns:a14="http://schemas.microsoft.com/office/drawing/2010/main" val="0"/>
              </a:ext>
            </a:extLst>
          </a:blip>
          <a:srcRect/>
          <a:stretch>
            <a:fillRect/>
          </a:stretch>
        </p:blipFill>
        <p:spPr bwMode="auto">
          <a:xfrm>
            <a:off x="5580340" y="5963664"/>
            <a:ext cx="496336" cy="496336"/>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605;p19">
            <a:extLst>
              <a:ext uri="{FF2B5EF4-FFF2-40B4-BE49-F238E27FC236}">
                <a16:creationId xmlns:a16="http://schemas.microsoft.com/office/drawing/2014/main" id="{20DF78C5-A28F-62A8-DD83-26C0555AE9D5}"/>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3</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222412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AAA0D2-541D-834F-2673-362E8D79DAA9}"/>
              </a:ext>
            </a:extLst>
          </p:cNvPr>
          <p:cNvSpPr txBox="1"/>
          <p:nvPr/>
        </p:nvSpPr>
        <p:spPr>
          <a:xfrm>
            <a:off x="609600" y="269944"/>
            <a:ext cx="10981509" cy="461665"/>
          </a:xfrm>
          <a:prstGeom prst="rect">
            <a:avLst/>
          </a:prstGeom>
          <a:noFill/>
        </p:spPr>
        <p:txBody>
          <a:bodyPr wrap="square" rtlCol="0">
            <a:spAutoFit/>
          </a:bodyPr>
          <a:lstStyle/>
          <a:p>
            <a:pPr marL="0" marR="0" lvl="0" indent="0" algn="r" rtl="1">
              <a:spcBef>
                <a:spcPts val="0"/>
              </a:spcBef>
              <a:spcAft>
                <a:spcPts val="0"/>
              </a:spcAft>
              <a:buNone/>
            </a:pPr>
            <a:r>
              <a:rPr lang="ar-SA" sz="2400" b="1" dirty="0">
                <a:solidFill>
                  <a:srgbClr val="4495A2"/>
                </a:solidFill>
                <a:latin typeface="Sakkal Majalla" panose="02000000000000000000" pitchFamily="2" charset="-78"/>
                <a:cs typeface="Sakkal Majalla" panose="02000000000000000000" pitchFamily="2" charset="-78"/>
                <a:sym typeface="Sakkal Majalla"/>
              </a:rPr>
              <a:t>المؤسسات المالية المرخصة من هيئة السوق المالية</a:t>
            </a:r>
            <a:endParaRPr lang="ar-SA" sz="2400" dirty="0">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3089AE9A-7A89-5025-7207-5976534DAAEB}"/>
              </a:ext>
            </a:extLst>
          </p:cNvPr>
          <p:cNvSpPr txBox="1"/>
          <p:nvPr/>
        </p:nvSpPr>
        <p:spPr>
          <a:xfrm>
            <a:off x="6096000" y="787389"/>
            <a:ext cx="5490753" cy="338554"/>
          </a:xfrm>
          <a:prstGeom prst="rect">
            <a:avLst/>
          </a:prstGeom>
          <a:noFill/>
        </p:spPr>
        <p:txBody>
          <a:bodyPr wrap="square" rtlCol="0">
            <a:spAutoFit/>
          </a:bodyPr>
          <a:lstStyle/>
          <a:p>
            <a:pPr algn="r" rtl="1"/>
            <a:r>
              <a:rPr lang="ar-SA" sz="1600" b="0" i="0" dirty="0">
                <a:solidFill>
                  <a:schemeClr val="bg2">
                    <a:lumMod val="50000"/>
                  </a:schemeClr>
                </a:solidFill>
                <a:effectLst/>
                <a:latin typeface="Sakkal Majalla" panose="02000000000000000000" pitchFamily="2" charset="-78"/>
                <a:cs typeface="Sakkal Majalla" panose="02000000000000000000" pitchFamily="2" charset="-78"/>
              </a:rPr>
              <a:t>مؤسسات السوق المالية المرخص لها من قبل هيئة السوق المالية</a:t>
            </a:r>
            <a:r>
              <a:rPr lang="en-US" sz="1600" b="0" i="0" dirty="0">
                <a:solidFill>
                  <a:schemeClr val="bg2">
                    <a:lumMod val="50000"/>
                  </a:schemeClr>
                </a:solidFill>
                <a:effectLst/>
                <a:latin typeface="Sakkal Majalla" panose="02000000000000000000" pitchFamily="2" charset="-78"/>
                <a:cs typeface="Sakkal Majalla" panose="02000000000000000000" pitchFamily="2" charset="-78"/>
              </a:rPr>
              <a:t>:</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id="{58801080-A7B0-EC19-A6DE-64548FAC0FDE}"/>
              </a:ext>
            </a:extLst>
          </p:cNvPr>
          <p:cNvSpPr txBox="1"/>
          <p:nvPr/>
        </p:nvSpPr>
        <p:spPr>
          <a:xfrm>
            <a:off x="605246" y="4459780"/>
            <a:ext cx="10981508" cy="338554"/>
          </a:xfrm>
          <a:prstGeom prst="rect">
            <a:avLst/>
          </a:prstGeom>
          <a:noFill/>
        </p:spPr>
        <p:txBody>
          <a:bodyPr wrap="square" rtlCol="0">
            <a:spAutoFit/>
          </a:bodyPr>
          <a:lstStyle/>
          <a:p>
            <a:pPr algn="r" rtl="1"/>
            <a:r>
              <a:rPr lang="ar-SA" sz="1600" b="0" i="0" dirty="0">
                <a:solidFill>
                  <a:schemeClr val="bg2">
                    <a:lumMod val="50000"/>
                  </a:schemeClr>
                </a:solidFill>
                <a:effectLst/>
                <a:latin typeface="Sakkal Majalla" panose="02000000000000000000" pitchFamily="2" charset="-78"/>
                <a:cs typeface="Sakkal Majalla" panose="02000000000000000000" pitchFamily="2" charset="-78"/>
              </a:rPr>
              <a:t>مؤسسات السوق المالية المرخص لها في نشاطي التعامل والإدارة بحسب لائحة مؤسسات السوق المالية</a:t>
            </a:r>
            <a:r>
              <a:rPr lang="en-US" sz="1600" b="0" i="0" dirty="0">
                <a:solidFill>
                  <a:schemeClr val="bg2">
                    <a:lumMod val="50000"/>
                  </a:schemeClr>
                </a:solidFill>
                <a:effectLst/>
                <a:latin typeface="Sakkal Majalla" panose="02000000000000000000" pitchFamily="2" charset="-78"/>
                <a:cs typeface="Sakkal Majalla" panose="02000000000000000000" pitchFamily="2" charset="-78"/>
              </a:rPr>
              <a:t>:</a:t>
            </a:r>
            <a:endParaRPr lang="en-US" sz="1200" dirty="0">
              <a:solidFill>
                <a:schemeClr val="bg2">
                  <a:lumMod val="50000"/>
                </a:schemeClr>
              </a:solidFill>
              <a:latin typeface="Sakkal Majalla" panose="02000000000000000000" pitchFamily="2" charset="-78"/>
              <a:cs typeface="Sakkal Majalla" panose="02000000000000000000" pitchFamily="2" charset="-78"/>
            </a:endParaRPr>
          </a:p>
        </p:txBody>
      </p:sp>
      <p:sp>
        <p:nvSpPr>
          <p:cNvPr id="60" name="Rectangle 59">
            <a:extLst>
              <a:ext uri="{FF2B5EF4-FFF2-40B4-BE49-F238E27FC236}">
                <a16:creationId xmlns:a16="http://schemas.microsoft.com/office/drawing/2014/main" id="{EB06B552-F19B-A378-72AC-EC5CDC03F1A6}"/>
              </a:ext>
            </a:extLst>
          </p:cNvPr>
          <p:cNvSpPr/>
          <p:nvPr/>
        </p:nvSpPr>
        <p:spPr>
          <a:xfrm>
            <a:off x="3371799" y="1765025"/>
            <a:ext cx="76504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i="0" dirty="0">
                <a:solidFill>
                  <a:srgbClr val="221E1E"/>
                </a:solidFill>
                <a:effectLst/>
                <a:latin typeface="Sakkal Majalla" panose="02000000000000000000" pitchFamily="2" charset="-78"/>
                <a:cs typeface="Sakkal Majalla" panose="02000000000000000000" pitchFamily="2" charset="-78"/>
              </a:rPr>
              <a:t>تقديم المشورة</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65" name="Rectangle 64">
            <a:extLst>
              <a:ext uri="{FF2B5EF4-FFF2-40B4-BE49-F238E27FC236}">
                <a16:creationId xmlns:a16="http://schemas.microsoft.com/office/drawing/2014/main" id="{DFB5C1E5-5ABC-DDDD-4576-2C7AE905CC18}"/>
              </a:ext>
            </a:extLst>
          </p:cNvPr>
          <p:cNvSpPr/>
          <p:nvPr/>
        </p:nvSpPr>
        <p:spPr>
          <a:xfrm>
            <a:off x="5282332" y="1758884"/>
            <a:ext cx="76504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dirty="0">
                <a:solidFill>
                  <a:schemeClr val="tx1"/>
                </a:solidFill>
                <a:latin typeface="Sakkal Majalla" panose="02000000000000000000" pitchFamily="2" charset="-78"/>
                <a:cs typeface="Sakkal Majalla" panose="02000000000000000000" pitchFamily="2" charset="-78"/>
              </a:rPr>
              <a:t>ترتيب</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69" name="Rectangle 68">
            <a:extLst>
              <a:ext uri="{FF2B5EF4-FFF2-40B4-BE49-F238E27FC236}">
                <a16:creationId xmlns:a16="http://schemas.microsoft.com/office/drawing/2014/main" id="{E6E9E58A-FE2D-5E5E-2352-26FC1B840F22}"/>
              </a:ext>
            </a:extLst>
          </p:cNvPr>
          <p:cNvSpPr/>
          <p:nvPr/>
        </p:nvSpPr>
        <p:spPr>
          <a:xfrm>
            <a:off x="1366813" y="1766023"/>
            <a:ext cx="76504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i="0" dirty="0">
                <a:solidFill>
                  <a:srgbClr val="221E1E"/>
                </a:solidFill>
                <a:effectLst/>
                <a:latin typeface="Sakkal Majalla" panose="02000000000000000000" pitchFamily="2" charset="-78"/>
                <a:cs typeface="Sakkal Majalla" panose="02000000000000000000" pitchFamily="2" charset="-78"/>
              </a:rPr>
              <a:t>الحفظ</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75" name="Rectangle 74">
            <a:extLst>
              <a:ext uri="{FF2B5EF4-FFF2-40B4-BE49-F238E27FC236}">
                <a16:creationId xmlns:a16="http://schemas.microsoft.com/office/drawing/2014/main" id="{3B1D8363-E204-C3A7-771D-7354F43CEE0C}"/>
              </a:ext>
            </a:extLst>
          </p:cNvPr>
          <p:cNvSpPr/>
          <p:nvPr/>
        </p:nvSpPr>
        <p:spPr>
          <a:xfrm>
            <a:off x="7131571" y="1774374"/>
            <a:ext cx="76504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dirty="0">
                <a:solidFill>
                  <a:schemeClr val="tx1"/>
                </a:solidFill>
                <a:latin typeface="Sakkal Majalla" panose="02000000000000000000" pitchFamily="2" charset="-78"/>
                <a:cs typeface="Sakkal Majalla" panose="02000000000000000000" pitchFamily="2" charset="-78"/>
              </a:rPr>
              <a:t>إدارة صناديق الاستثمار</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78" name="Rectangle 77">
            <a:extLst>
              <a:ext uri="{FF2B5EF4-FFF2-40B4-BE49-F238E27FC236}">
                <a16:creationId xmlns:a16="http://schemas.microsoft.com/office/drawing/2014/main" id="{7176FB23-45C2-157F-09EA-42ABEB9D4259}"/>
              </a:ext>
            </a:extLst>
          </p:cNvPr>
          <p:cNvSpPr/>
          <p:nvPr/>
        </p:nvSpPr>
        <p:spPr>
          <a:xfrm>
            <a:off x="7131571" y="2507022"/>
            <a:ext cx="765043" cy="314320"/>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dirty="0">
                <a:solidFill>
                  <a:schemeClr val="tx1"/>
                </a:solidFill>
                <a:latin typeface="Sakkal Majalla" panose="02000000000000000000" pitchFamily="2" charset="-78"/>
                <a:cs typeface="Sakkal Majalla" panose="02000000000000000000" pitchFamily="2" charset="-78"/>
              </a:rPr>
              <a:t>إدارة محافظ العملاء</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80" name="Rectangle 79">
            <a:extLst>
              <a:ext uri="{FF2B5EF4-FFF2-40B4-BE49-F238E27FC236}">
                <a16:creationId xmlns:a16="http://schemas.microsoft.com/office/drawing/2014/main" id="{2D9DEFA7-4DA2-D31F-399A-E91DD6286905}"/>
              </a:ext>
            </a:extLst>
          </p:cNvPr>
          <p:cNvSpPr/>
          <p:nvPr/>
        </p:nvSpPr>
        <p:spPr>
          <a:xfrm>
            <a:off x="9042099" y="1774375"/>
            <a:ext cx="765043" cy="338010"/>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dirty="0">
                <a:solidFill>
                  <a:schemeClr val="tx1"/>
                </a:solidFill>
                <a:latin typeface="Sakkal Majalla" panose="02000000000000000000" pitchFamily="2" charset="-78"/>
                <a:cs typeface="Sakkal Majalla" panose="02000000000000000000" pitchFamily="2" charset="-78"/>
              </a:rPr>
              <a:t>بصفة أصيل</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83" name="Rectangle 82">
            <a:extLst>
              <a:ext uri="{FF2B5EF4-FFF2-40B4-BE49-F238E27FC236}">
                <a16:creationId xmlns:a16="http://schemas.microsoft.com/office/drawing/2014/main" id="{CA7BF903-E30E-D20A-9A51-28A2D46C93CE}"/>
              </a:ext>
            </a:extLst>
          </p:cNvPr>
          <p:cNvSpPr/>
          <p:nvPr/>
        </p:nvSpPr>
        <p:spPr>
          <a:xfrm>
            <a:off x="7148190" y="5512647"/>
            <a:ext cx="72858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800" b="1" i="0" dirty="0">
                <a:solidFill>
                  <a:srgbClr val="221E1E"/>
                </a:solidFill>
                <a:effectLst/>
                <a:latin typeface="Sakkal Majalla" panose="02000000000000000000" pitchFamily="2" charset="-78"/>
                <a:cs typeface="Sakkal Majalla" panose="02000000000000000000" pitchFamily="2" charset="-78"/>
              </a:rPr>
              <a:t>إدارة الاستثمارات وتشغيل الصناديق</a:t>
            </a:r>
            <a:endParaRPr lang="en-US" sz="800" b="1" dirty="0">
              <a:solidFill>
                <a:schemeClr val="tx1"/>
              </a:solidFill>
              <a:latin typeface="Sakkal Majalla" panose="02000000000000000000" pitchFamily="2" charset="-78"/>
              <a:cs typeface="Sakkal Majalla" panose="02000000000000000000" pitchFamily="2" charset="-78"/>
            </a:endParaRPr>
          </a:p>
        </p:txBody>
      </p:sp>
      <p:sp>
        <p:nvSpPr>
          <p:cNvPr id="87" name="Rectangle 86">
            <a:extLst>
              <a:ext uri="{FF2B5EF4-FFF2-40B4-BE49-F238E27FC236}">
                <a16:creationId xmlns:a16="http://schemas.microsoft.com/office/drawing/2014/main" id="{83D40CFF-1545-C780-5E4B-23B5C0676D2A}"/>
              </a:ext>
            </a:extLst>
          </p:cNvPr>
          <p:cNvSpPr/>
          <p:nvPr/>
        </p:nvSpPr>
        <p:spPr>
          <a:xfrm>
            <a:off x="9023317" y="5506676"/>
            <a:ext cx="72858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i="0" dirty="0">
                <a:solidFill>
                  <a:srgbClr val="221E1E"/>
                </a:solidFill>
                <a:effectLst/>
                <a:latin typeface="Sakkal Majalla" panose="02000000000000000000" pitchFamily="2" charset="-78"/>
                <a:cs typeface="Sakkal Majalla" panose="02000000000000000000" pitchFamily="2" charset="-78"/>
              </a:rPr>
              <a:t>التعامل</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96" name="Rectangle 95">
            <a:extLst>
              <a:ext uri="{FF2B5EF4-FFF2-40B4-BE49-F238E27FC236}">
                <a16:creationId xmlns:a16="http://schemas.microsoft.com/office/drawing/2014/main" id="{34D731C9-65B7-9CF5-A811-76C601A455AE}"/>
              </a:ext>
            </a:extLst>
          </p:cNvPr>
          <p:cNvSpPr/>
          <p:nvPr/>
        </p:nvSpPr>
        <p:spPr>
          <a:xfrm>
            <a:off x="5282331" y="1510793"/>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119</a:t>
            </a:r>
          </a:p>
        </p:txBody>
      </p:sp>
      <p:sp>
        <p:nvSpPr>
          <p:cNvPr id="97" name="Rectangle 96">
            <a:extLst>
              <a:ext uri="{FF2B5EF4-FFF2-40B4-BE49-F238E27FC236}">
                <a16:creationId xmlns:a16="http://schemas.microsoft.com/office/drawing/2014/main" id="{308754A7-4BE4-C5C9-BD61-9122B1575CA3}"/>
              </a:ext>
            </a:extLst>
          </p:cNvPr>
          <p:cNvSpPr/>
          <p:nvPr/>
        </p:nvSpPr>
        <p:spPr>
          <a:xfrm>
            <a:off x="1366811" y="1523791"/>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63</a:t>
            </a:r>
          </a:p>
        </p:txBody>
      </p:sp>
      <p:sp>
        <p:nvSpPr>
          <p:cNvPr id="101" name="Rectangle 100">
            <a:extLst>
              <a:ext uri="{FF2B5EF4-FFF2-40B4-BE49-F238E27FC236}">
                <a16:creationId xmlns:a16="http://schemas.microsoft.com/office/drawing/2014/main" id="{C80F47CA-FBDB-E3DD-4C53-F1D56395A332}"/>
              </a:ext>
            </a:extLst>
          </p:cNvPr>
          <p:cNvSpPr/>
          <p:nvPr/>
        </p:nvSpPr>
        <p:spPr>
          <a:xfrm>
            <a:off x="7131565" y="1526284"/>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14</a:t>
            </a:r>
          </a:p>
        </p:txBody>
      </p:sp>
      <p:sp>
        <p:nvSpPr>
          <p:cNvPr id="102" name="Rectangle 101">
            <a:extLst>
              <a:ext uri="{FF2B5EF4-FFF2-40B4-BE49-F238E27FC236}">
                <a16:creationId xmlns:a16="http://schemas.microsoft.com/office/drawing/2014/main" id="{0F5271BF-9A39-10B1-2D05-0E8E5E43BA35}"/>
              </a:ext>
            </a:extLst>
          </p:cNvPr>
          <p:cNvSpPr/>
          <p:nvPr/>
        </p:nvSpPr>
        <p:spPr>
          <a:xfrm>
            <a:off x="9042098" y="1527439"/>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14</a:t>
            </a:r>
          </a:p>
        </p:txBody>
      </p:sp>
      <p:sp>
        <p:nvSpPr>
          <p:cNvPr id="103" name="Rectangle 102">
            <a:extLst>
              <a:ext uri="{FF2B5EF4-FFF2-40B4-BE49-F238E27FC236}">
                <a16:creationId xmlns:a16="http://schemas.microsoft.com/office/drawing/2014/main" id="{459E2994-E567-28D5-EECD-8ACFC618D272}"/>
              </a:ext>
            </a:extLst>
          </p:cNvPr>
          <p:cNvSpPr/>
          <p:nvPr/>
        </p:nvSpPr>
        <p:spPr>
          <a:xfrm>
            <a:off x="7131565" y="2257777"/>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13</a:t>
            </a:r>
          </a:p>
        </p:txBody>
      </p:sp>
      <p:sp>
        <p:nvSpPr>
          <p:cNvPr id="105" name="Rectangle 104">
            <a:extLst>
              <a:ext uri="{FF2B5EF4-FFF2-40B4-BE49-F238E27FC236}">
                <a16:creationId xmlns:a16="http://schemas.microsoft.com/office/drawing/2014/main" id="{25ED0BB1-FFAE-AB5B-6B0C-6438C90917D1}"/>
              </a:ext>
            </a:extLst>
          </p:cNvPr>
          <p:cNvSpPr/>
          <p:nvPr/>
        </p:nvSpPr>
        <p:spPr>
          <a:xfrm>
            <a:off x="7148190" y="5265028"/>
            <a:ext cx="72858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64</a:t>
            </a:r>
          </a:p>
        </p:txBody>
      </p:sp>
      <p:sp>
        <p:nvSpPr>
          <p:cNvPr id="106" name="Rectangle 105">
            <a:extLst>
              <a:ext uri="{FF2B5EF4-FFF2-40B4-BE49-F238E27FC236}">
                <a16:creationId xmlns:a16="http://schemas.microsoft.com/office/drawing/2014/main" id="{BAF860E4-E3C6-85AA-960F-9650F617D6B9}"/>
              </a:ext>
            </a:extLst>
          </p:cNvPr>
          <p:cNvSpPr/>
          <p:nvPr/>
        </p:nvSpPr>
        <p:spPr>
          <a:xfrm>
            <a:off x="9023318" y="5267029"/>
            <a:ext cx="72858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48</a:t>
            </a:r>
          </a:p>
        </p:txBody>
      </p:sp>
      <p:sp>
        <p:nvSpPr>
          <p:cNvPr id="19" name="Rectangle: Rounded Corners 18">
            <a:extLst>
              <a:ext uri="{FF2B5EF4-FFF2-40B4-BE49-F238E27FC236}">
                <a16:creationId xmlns:a16="http://schemas.microsoft.com/office/drawing/2014/main" id="{2EFD26AF-40BB-DA53-C73B-32E99495A8BE}"/>
              </a:ext>
            </a:extLst>
          </p:cNvPr>
          <p:cNvSpPr/>
          <p:nvPr/>
        </p:nvSpPr>
        <p:spPr>
          <a:xfrm>
            <a:off x="8972099" y="1117907"/>
            <a:ext cx="918252" cy="273576"/>
          </a:xfrm>
          <a:prstGeom prst="round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000" b="1" dirty="0">
                <a:latin typeface="Sakkal Majalla" panose="02000000000000000000" pitchFamily="2" charset="-78"/>
                <a:cs typeface="Sakkal Majalla" panose="02000000000000000000" pitchFamily="2" charset="-78"/>
              </a:rPr>
              <a:t>التعامل</a:t>
            </a:r>
            <a:endParaRPr lang="en-US" sz="1000" b="1" dirty="0">
              <a:latin typeface="Sakkal Majalla" panose="02000000000000000000" pitchFamily="2" charset="-78"/>
              <a:cs typeface="Sakkal Majalla" panose="02000000000000000000" pitchFamily="2" charset="-78"/>
            </a:endParaRPr>
          </a:p>
        </p:txBody>
      </p:sp>
      <p:sp>
        <p:nvSpPr>
          <p:cNvPr id="22" name="Rectangle 21">
            <a:extLst>
              <a:ext uri="{FF2B5EF4-FFF2-40B4-BE49-F238E27FC236}">
                <a16:creationId xmlns:a16="http://schemas.microsoft.com/office/drawing/2014/main" id="{8C825794-B585-3A10-2A59-77D25B15B54D}"/>
              </a:ext>
            </a:extLst>
          </p:cNvPr>
          <p:cNvSpPr/>
          <p:nvPr/>
        </p:nvSpPr>
        <p:spPr>
          <a:xfrm>
            <a:off x="9048699" y="2492905"/>
            <a:ext cx="76504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dirty="0">
                <a:solidFill>
                  <a:schemeClr val="tx1"/>
                </a:solidFill>
                <a:latin typeface="Sakkal Majalla" panose="02000000000000000000" pitchFamily="2" charset="-78"/>
                <a:cs typeface="Sakkal Majalla" panose="02000000000000000000" pitchFamily="2" charset="-78"/>
              </a:rPr>
              <a:t>بصفة وكيل</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23" name="Rectangle 22">
            <a:extLst>
              <a:ext uri="{FF2B5EF4-FFF2-40B4-BE49-F238E27FC236}">
                <a16:creationId xmlns:a16="http://schemas.microsoft.com/office/drawing/2014/main" id="{6A93EBBD-A59D-878C-11E2-05251356F815}"/>
              </a:ext>
            </a:extLst>
          </p:cNvPr>
          <p:cNvSpPr/>
          <p:nvPr/>
        </p:nvSpPr>
        <p:spPr>
          <a:xfrm>
            <a:off x="9048699" y="3213398"/>
            <a:ext cx="76504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dirty="0">
                <a:solidFill>
                  <a:schemeClr val="tx1"/>
                </a:solidFill>
                <a:latin typeface="Sakkal Majalla" panose="02000000000000000000" pitchFamily="2" charset="-78"/>
                <a:cs typeface="Sakkal Majalla" panose="02000000000000000000" pitchFamily="2" charset="-78"/>
              </a:rPr>
              <a:t>التعهد بالتغطية</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24" name="Rectangle 23">
            <a:extLst>
              <a:ext uri="{FF2B5EF4-FFF2-40B4-BE49-F238E27FC236}">
                <a16:creationId xmlns:a16="http://schemas.microsoft.com/office/drawing/2014/main" id="{D1269FFB-3399-ECC7-B43B-5394750EF563}"/>
              </a:ext>
            </a:extLst>
          </p:cNvPr>
          <p:cNvSpPr/>
          <p:nvPr/>
        </p:nvSpPr>
        <p:spPr>
          <a:xfrm>
            <a:off x="9048699" y="2244815"/>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8</a:t>
            </a:r>
          </a:p>
        </p:txBody>
      </p:sp>
      <p:sp>
        <p:nvSpPr>
          <p:cNvPr id="25" name="Rectangle 24">
            <a:extLst>
              <a:ext uri="{FF2B5EF4-FFF2-40B4-BE49-F238E27FC236}">
                <a16:creationId xmlns:a16="http://schemas.microsoft.com/office/drawing/2014/main" id="{9B7676D9-17DF-3D3F-ECE1-572858DD0885}"/>
              </a:ext>
            </a:extLst>
          </p:cNvPr>
          <p:cNvSpPr/>
          <p:nvPr/>
        </p:nvSpPr>
        <p:spPr>
          <a:xfrm>
            <a:off x="9048699" y="2968996"/>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11</a:t>
            </a:r>
          </a:p>
        </p:txBody>
      </p:sp>
      <p:sp>
        <p:nvSpPr>
          <p:cNvPr id="30" name="Rectangle: Rounded Corners 29">
            <a:extLst>
              <a:ext uri="{FF2B5EF4-FFF2-40B4-BE49-F238E27FC236}">
                <a16:creationId xmlns:a16="http://schemas.microsoft.com/office/drawing/2014/main" id="{A295D212-9A35-3152-5171-253014E04EE7}"/>
              </a:ext>
            </a:extLst>
          </p:cNvPr>
          <p:cNvSpPr/>
          <p:nvPr/>
        </p:nvSpPr>
        <p:spPr>
          <a:xfrm>
            <a:off x="7075244" y="1126676"/>
            <a:ext cx="918252" cy="273576"/>
          </a:xfrm>
          <a:prstGeom prst="round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000" b="1" dirty="0">
                <a:latin typeface="Sakkal Majalla" panose="02000000000000000000" pitchFamily="2" charset="-78"/>
                <a:cs typeface="Sakkal Majalla" panose="02000000000000000000" pitchFamily="2" charset="-78"/>
              </a:rPr>
              <a:t>الإدارة</a:t>
            </a:r>
            <a:endParaRPr lang="en-US" sz="1000" b="1" dirty="0">
              <a:latin typeface="Sakkal Majalla" panose="02000000000000000000" pitchFamily="2" charset="-78"/>
              <a:cs typeface="Sakkal Majalla" panose="02000000000000000000" pitchFamily="2" charset="-78"/>
            </a:endParaRPr>
          </a:p>
        </p:txBody>
      </p:sp>
      <p:sp>
        <p:nvSpPr>
          <p:cNvPr id="40" name="Rectangle 39">
            <a:extLst>
              <a:ext uri="{FF2B5EF4-FFF2-40B4-BE49-F238E27FC236}">
                <a16:creationId xmlns:a16="http://schemas.microsoft.com/office/drawing/2014/main" id="{1CB75269-6CE4-DA8C-E7A9-325C40FAE457}"/>
              </a:ext>
            </a:extLst>
          </p:cNvPr>
          <p:cNvSpPr/>
          <p:nvPr/>
        </p:nvSpPr>
        <p:spPr>
          <a:xfrm>
            <a:off x="7150357" y="6220693"/>
            <a:ext cx="728583" cy="338011"/>
          </a:xfrm>
          <a:prstGeom prst="rect">
            <a:avLst/>
          </a:prstGeom>
          <a:ln>
            <a:solidFill>
              <a:srgbClr val="7CA65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ar-SA" sz="1000" i="0" dirty="0">
                <a:solidFill>
                  <a:srgbClr val="221E1E"/>
                </a:solidFill>
                <a:effectLst/>
                <a:latin typeface="Sakkal Majalla" panose="02000000000000000000" pitchFamily="2" charset="-78"/>
                <a:cs typeface="Sakkal Majalla" panose="02000000000000000000" pitchFamily="2" charset="-78"/>
              </a:rPr>
              <a:t>إدارة الاستثمارات</a:t>
            </a:r>
            <a:endParaRPr lang="en-US" sz="1000" dirty="0">
              <a:solidFill>
                <a:schemeClr val="tx1"/>
              </a:solidFill>
              <a:latin typeface="Sakkal Majalla" panose="02000000000000000000" pitchFamily="2" charset="-78"/>
              <a:cs typeface="Sakkal Majalla" panose="02000000000000000000" pitchFamily="2" charset="-78"/>
            </a:endParaRPr>
          </a:p>
        </p:txBody>
      </p:sp>
      <p:sp>
        <p:nvSpPr>
          <p:cNvPr id="41" name="Rectangle: Rounded Corners 40">
            <a:extLst>
              <a:ext uri="{FF2B5EF4-FFF2-40B4-BE49-F238E27FC236}">
                <a16:creationId xmlns:a16="http://schemas.microsoft.com/office/drawing/2014/main" id="{78964A02-1310-0193-B0CF-580FD283DF52}"/>
              </a:ext>
            </a:extLst>
          </p:cNvPr>
          <p:cNvSpPr/>
          <p:nvPr/>
        </p:nvSpPr>
        <p:spPr>
          <a:xfrm>
            <a:off x="7089384" y="4860227"/>
            <a:ext cx="874490" cy="273576"/>
          </a:xfrm>
          <a:prstGeom prst="round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000" b="1" dirty="0">
                <a:latin typeface="Sakkal Majalla" panose="02000000000000000000" pitchFamily="2" charset="-78"/>
                <a:cs typeface="Sakkal Majalla" panose="02000000000000000000" pitchFamily="2" charset="-78"/>
              </a:rPr>
              <a:t>الإدارة</a:t>
            </a:r>
            <a:endParaRPr lang="en-US" sz="1000" b="1" dirty="0">
              <a:latin typeface="Sakkal Majalla" panose="02000000000000000000" pitchFamily="2" charset="-78"/>
              <a:cs typeface="Sakkal Majalla" panose="02000000000000000000" pitchFamily="2" charset="-78"/>
            </a:endParaRPr>
          </a:p>
        </p:txBody>
      </p:sp>
      <p:sp>
        <p:nvSpPr>
          <p:cNvPr id="43" name="Rectangle 42">
            <a:extLst>
              <a:ext uri="{FF2B5EF4-FFF2-40B4-BE49-F238E27FC236}">
                <a16:creationId xmlns:a16="http://schemas.microsoft.com/office/drawing/2014/main" id="{F48A7CA3-D425-7F8D-C96B-07371C702E50}"/>
              </a:ext>
            </a:extLst>
          </p:cNvPr>
          <p:cNvSpPr/>
          <p:nvPr/>
        </p:nvSpPr>
        <p:spPr>
          <a:xfrm>
            <a:off x="7150358" y="5972603"/>
            <a:ext cx="72858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bg1"/>
                </a:solidFill>
                <a:latin typeface="Sakkal Majalla" panose="02000000000000000000" pitchFamily="2" charset="-78"/>
                <a:cs typeface="Sakkal Majalla" panose="02000000000000000000" pitchFamily="2" charset="-78"/>
              </a:rPr>
              <a:t>40</a:t>
            </a:r>
            <a:endParaRPr lang="en-US" sz="1600" b="1" dirty="0">
              <a:solidFill>
                <a:schemeClr val="bg1"/>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D4754C33-4002-B3BE-BD12-1087919943FC}"/>
              </a:ext>
            </a:extLst>
          </p:cNvPr>
          <p:cNvSpPr/>
          <p:nvPr/>
        </p:nvSpPr>
        <p:spPr>
          <a:xfrm>
            <a:off x="3371803" y="1526284"/>
            <a:ext cx="765043" cy="248090"/>
          </a:xfrm>
          <a:prstGeom prst="rect">
            <a:avLst/>
          </a:prstGeom>
          <a:solidFill>
            <a:srgbClr val="F9D448"/>
          </a:solidFill>
          <a:ln>
            <a:solidFill>
              <a:srgbClr val="F9D4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Sakkal Majalla" panose="02000000000000000000" pitchFamily="2" charset="-78"/>
                <a:cs typeface="Sakkal Majalla" panose="02000000000000000000" pitchFamily="2" charset="-78"/>
              </a:rPr>
              <a:t>116</a:t>
            </a:r>
          </a:p>
        </p:txBody>
      </p:sp>
      <p:sp>
        <p:nvSpPr>
          <p:cNvPr id="48" name="Google Shape;605;p19">
            <a:extLst>
              <a:ext uri="{FF2B5EF4-FFF2-40B4-BE49-F238E27FC236}">
                <a16:creationId xmlns:a16="http://schemas.microsoft.com/office/drawing/2014/main" id="{18C3F532-2D77-8F92-1F4B-04A144504D3B}"/>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4</a:t>
            </a:fld>
            <a:endParaRPr sz="1100" dirty="0">
              <a:solidFill>
                <a:schemeClr val="dk1"/>
              </a:solidFill>
              <a:latin typeface="Sakkal Majalla"/>
              <a:ea typeface="Sakkal Majalla"/>
              <a:cs typeface="Sakkal Majalla"/>
              <a:sym typeface="Sakkal Majalla"/>
            </a:endParaRPr>
          </a:p>
        </p:txBody>
      </p:sp>
      <p:sp>
        <p:nvSpPr>
          <p:cNvPr id="5" name="Rectangle: Rounded Corners 4">
            <a:extLst>
              <a:ext uri="{FF2B5EF4-FFF2-40B4-BE49-F238E27FC236}">
                <a16:creationId xmlns:a16="http://schemas.microsoft.com/office/drawing/2014/main" id="{95C0FEF5-7D87-478D-CCE8-2ED2AC68936E}"/>
              </a:ext>
            </a:extLst>
          </p:cNvPr>
          <p:cNvSpPr/>
          <p:nvPr/>
        </p:nvSpPr>
        <p:spPr>
          <a:xfrm>
            <a:off x="8947278" y="4860227"/>
            <a:ext cx="874490" cy="273576"/>
          </a:xfrm>
          <a:prstGeom prst="round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000" b="1" dirty="0">
                <a:latin typeface="Sakkal Majalla" panose="02000000000000000000" pitchFamily="2" charset="-78"/>
                <a:cs typeface="Sakkal Majalla" panose="02000000000000000000" pitchFamily="2" charset="-78"/>
              </a:rPr>
              <a:t>التعامل</a:t>
            </a:r>
            <a:endParaRPr lang="en-US" sz="1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7444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أنواع الصناديق الاستثمارية</a:t>
            </a:r>
            <a:endParaRPr dirty="0"/>
          </a:p>
        </p:txBody>
      </p:sp>
      <p:sp>
        <p:nvSpPr>
          <p:cNvPr id="596" name="Google Shape;596;p19"/>
          <p:cNvSpPr txBox="1"/>
          <p:nvPr/>
        </p:nvSpPr>
        <p:spPr>
          <a:xfrm>
            <a:off x="896645" y="1081054"/>
            <a:ext cx="10312131" cy="738623"/>
          </a:xfrm>
          <a:prstGeom prst="rect">
            <a:avLst/>
          </a:prstGeom>
          <a:noFill/>
          <a:ln>
            <a:noFill/>
          </a:ln>
        </p:spPr>
        <p:txBody>
          <a:bodyPr spcFirstLastPara="1" wrap="square" lIns="45700" tIns="45700" rIns="45700" bIns="45700" anchor="t" anchorCtr="0">
            <a:spAutoFit/>
          </a:bodyPr>
          <a:lstStyle/>
          <a:p>
            <a:pPr marL="0" marR="0" lvl="0" indent="0" algn="just" rtl="1">
              <a:lnSpc>
                <a:spcPct val="150000"/>
              </a:lnSpc>
              <a:spcBef>
                <a:spcPts val="0"/>
              </a:spcBef>
              <a:spcAft>
                <a:spcPts val="0"/>
              </a:spcAft>
              <a:buNone/>
            </a:pPr>
            <a:r>
              <a:rPr lang="ar-SA" dirty="0">
                <a:solidFill>
                  <a:schemeClr val="bg2">
                    <a:lumMod val="50000"/>
                  </a:schemeClr>
                </a:solidFill>
                <a:effectLst/>
                <a:ea typeface="Calibri" panose="020F0502020204030204" pitchFamily="34" charset="0"/>
                <a:cs typeface="Sakkal Majalla" panose="02000000000000000000" pitchFamily="2" charset="-78"/>
              </a:rPr>
              <a:t>كل صندوق استثمارية ل الأهداف الخاصة به، واستراتيجية استثمارية، ومستوى مخاطر. وعليه، فإن المستثمر يجب أن يحدد أهدافه الاستثمارية الخاصة، والمخاطر التي يرغب في تحملها، وكذلك المدة الزمنية للاستثمار لاختيار الاستثمار المناسب له.</a:t>
            </a:r>
            <a:endParaRPr dirty="0">
              <a:solidFill>
                <a:schemeClr val="bg2">
                  <a:lumMod val="50000"/>
                </a:schemeClr>
              </a:solidFill>
            </a:endParaRPr>
          </a:p>
        </p:txBody>
      </p:sp>
      <p:sp>
        <p:nvSpPr>
          <p:cNvPr id="3" name="TextBox 7">
            <a:extLst>
              <a:ext uri="{FF2B5EF4-FFF2-40B4-BE49-F238E27FC236}">
                <a16:creationId xmlns:a16="http://schemas.microsoft.com/office/drawing/2014/main" id="{F23BA412-B035-BFBE-7800-26199D6CB7FB}"/>
              </a:ext>
            </a:extLst>
          </p:cNvPr>
          <p:cNvSpPr txBox="1"/>
          <p:nvPr/>
        </p:nvSpPr>
        <p:spPr>
          <a:xfrm>
            <a:off x="896646" y="1834412"/>
            <a:ext cx="9761830" cy="4776308"/>
          </a:xfrm>
          <a:prstGeom prst="rect">
            <a:avLst/>
          </a:prstGeom>
        </p:spPr>
        <p:txBody>
          <a:bodyPr wrap="square" lIns="0" tIns="0" rIns="0" bIns="0" rtlCol="0" anchor="t">
            <a:spAutoFit/>
          </a:bodyPr>
          <a:lstStyle/>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صناديق الأسهم</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 هي صناديق تستثمر بصفة رئيسة في أسهم الشركات المدرجة في الأسواق المالية سواء أكانت محلية أم دولية أم إقليمية.</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صناديق أسواق النقد</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صندوق استثمار يتمثل هدفه الوحيد في الاستثمار في الأوراق المالية قصيرة الأجل وصفقات سوق النقد وفقًا للائحة صناديق الاستثمار.</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صناديق أدوات الدين</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هي صناديق تَستَثمر في أدوات الدين مثل الصكوك والسندات التي تُصدرها الشركات والجهات الحكومية وشبه الحكومية أو أيّ جهة أخرى يحقّ لها إصدار أيّ نوع من أدوات الدين.</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الصناديق المتعددة الأصول</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هي صناديق تستثمر في عدة أنواع من الأصول، مثل الأسهم والسندات والصكوك وصفقات أسواق النقد ووحدات الصناديق الاستثمارية الأخرى.</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الصناديق القابضة</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هي صناديق استثمارية هدفها الاستثماري الرئيس استثمار جميع أصولها في صناديق استثمارية أخرى.</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الصناديق المغذية</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صناديق استثمار هدفها الاستثماري الرئيس استثمار جميع أصولها في صندوق استثمار آخر.</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الصناديق المتوازنة</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F9D448"/>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هي صناديق استثمارية تجمع في أصولها بين الأسهم والسندات، وتخصص جزءًا من استثماراتها لأدوات المالية قصيرة الأجل.</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صناديق الاستثمار العقارية المقفلة</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i="0" dirty="0">
                <a:solidFill>
                  <a:schemeClr val="bg2">
                    <a:lumMod val="50000"/>
                  </a:schemeClr>
                </a:solidFill>
                <a:effectLst/>
                <a:latin typeface="Sakkal Majalla" panose="02000000000000000000" pitchFamily="2" charset="-78"/>
                <a:cs typeface="Sakkal Majalla" panose="02000000000000000000" pitchFamily="2" charset="-78"/>
              </a:rPr>
              <a:t>برنامج استثمار عقاري مشترك يهدف إلى إتاحة الفرصة للمستثمرين فيه للمشاركة جماعيا في أرباح البرنامج ، ويديره مدير الصندوق مقابل رسوم محددة. وتعمل هذه الصناديق وفقًا للأغراض الآتية:</a:t>
            </a:r>
            <a:endParaRPr lang="en-US" sz="1300" dirty="0">
              <a:solidFill>
                <a:schemeClr val="bg2">
                  <a:lumMod val="50000"/>
                </a:schemeClr>
              </a:solidFill>
              <a:latin typeface="Sakkal Majalla" panose="02000000000000000000" pitchFamily="2" charset="-78"/>
              <a:cs typeface="Sakkal Majalla" panose="02000000000000000000" pitchFamily="2" charset="-78"/>
            </a:endParaRPr>
          </a:p>
          <a:p>
            <a:pPr marL="800100" indent="-342900" algn="just" rtl="1">
              <a:lnSpc>
                <a:spcPct val="150000"/>
              </a:lnSpc>
              <a:buClr>
                <a:srgbClr val="4495A2"/>
              </a:buClr>
              <a:buFont typeface="+mj-lt"/>
              <a:buAutoNum type="arabicPeriod"/>
            </a:pP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التطوير الأولي ثم البيع.</a:t>
            </a:r>
            <a:endParaRPr lang="en-US" sz="1300" b="0" i="0" dirty="0">
              <a:solidFill>
                <a:schemeClr val="bg2">
                  <a:lumMod val="50000"/>
                </a:schemeClr>
              </a:solidFill>
              <a:effectLst/>
              <a:latin typeface="Sakkal Majalla" panose="02000000000000000000" pitchFamily="2" charset="-78"/>
              <a:cs typeface="Sakkal Majalla" panose="02000000000000000000" pitchFamily="2" charset="-78"/>
            </a:endParaRPr>
          </a:p>
          <a:p>
            <a:pPr marL="800100" indent="-342900" algn="just" rtl="1">
              <a:lnSpc>
                <a:spcPct val="150000"/>
              </a:lnSpc>
              <a:buClr>
                <a:srgbClr val="4495A2"/>
              </a:buClr>
              <a:buFont typeface="+mj-lt"/>
              <a:buAutoNum type="arabicPeriod"/>
            </a:pP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التطوير الإنشائي ثم البيع.</a:t>
            </a:r>
            <a:endParaRPr lang="en-US" sz="1300" b="0" i="0" dirty="0">
              <a:solidFill>
                <a:schemeClr val="bg2">
                  <a:lumMod val="50000"/>
                </a:schemeClr>
              </a:solidFill>
              <a:effectLst/>
              <a:latin typeface="Sakkal Majalla" panose="02000000000000000000" pitchFamily="2" charset="-78"/>
              <a:cs typeface="Sakkal Majalla" panose="02000000000000000000" pitchFamily="2" charset="-78"/>
            </a:endParaRPr>
          </a:p>
          <a:p>
            <a:pPr marL="800100" indent="-342900" algn="just" rtl="1">
              <a:lnSpc>
                <a:spcPct val="150000"/>
              </a:lnSpc>
              <a:buClr>
                <a:srgbClr val="4495A2"/>
              </a:buClr>
              <a:buFont typeface="+mj-lt"/>
              <a:buAutoNum type="arabicPeriod"/>
            </a:pP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التطوير الأولي أو الإنشائي بهدف الإيجار مدةً زمنيةً محددةً ثم البيع.</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صندوق المؤشر المتداول</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صندوق مؤشر تُتداول وحداته في السوق أو سوق أوراق مالية أخرى معتمدة من قبل الهيئة.</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صندوق المؤشر</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صندوق استثمار يتمثل هدفه الاستثماري الرئيس في تتبع أداء مؤشر محدد.</a:t>
            </a:r>
          </a:p>
          <a:p>
            <a:pPr algn="just" rtl="1">
              <a:lnSpc>
                <a:spcPct val="150000"/>
              </a:lnSpc>
            </a:pPr>
            <a:r>
              <a:rPr lang="ar-SA" sz="1300" b="1" i="0" dirty="0">
                <a:solidFill>
                  <a:srgbClr val="7CA655"/>
                </a:solidFill>
                <a:effectLst/>
                <a:latin typeface="Sakkal Majalla" panose="02000000000000000000" pitchFamily="2" charset="-78"/>
                <a:cs typeface="Sakkal Majalla" panose="02000000000000000000" pitchFamily="2" charset="-78"/>
              </a:rPr>
              <a:t>الصناديق العقارية المتداولة</a:t>
            </a:r>
            <a:r>
              <a:rPr lang="ar-SA" sz="1300" b="1" i="0" dirty="0">
                <a:solidFill>
                  <a:srgbClr val="F9D448"/>
                </a:solidFill>
                <a:effectLst/>
                <a:latin typeface="Sakkal Majalla" panose="02000000000000000000" pitchFamily="2" charset="-78"/>
                <a:cs typeface="Sakkal Majalla" panose="02000000000000000000" pitchFamily="2" charset="-78"/>
              </a:rPr>
              <a:t>:</a:t>
            </a:r>
            <a:r>
              <a:rPr lang="ar-SA" sz="1300" b="0" i="0" dirty="0">
                <a:solidFill>
                  <a:srgbClr val="7CA655"/>
                </a:solidFill>
                <a:effectLst/>
                <a:latin typeface="Sakkal Majalla" panose="02000000000000000000" pitchFamily="2" charset="-78"/>
                <a:cs typeface="Sakkal Majalla" panose="02000000000000000000" pitchFamily="2" charset="-78"/>
              </a:rPr>
              <a:t> </a:t>
            </a:r>
            <a:r>
              <a:rPr lang="ar-SA" sz="1300" b="0" i="0" dirty="0">
                <a:solidFill>
                  <a:schemeClr val="bg2">
                    <a:lumMod val="50000"/>
                  </a:schemeClr>
                </a:solidFill>
                <a:effectLst/>
                <a:latin typeface="Sakkal Majalla" panose="02000000000000000000" pitchFamily="2" charset="-78"/>
                <a:cs typeface="Sakkal Majalla" panose="02000000000000000000" pitchFamily="2" charset="-78"/>
              </a:rPr>
              <a:t>صناديق استثمار عقارية مطروحة طرحًا عاماً تُتداول وحداتها في السوق المالية السعودية، ويتمثل هدفها الاستثماري في الاستثمار في عقارات مطورة تطويرًا إنشائيًا، قابلة لتحقيق دخل دوري وإيجاري، وتوزَّع نسبة محددة من صافي أرباح الصندوق نقدًا على مالكي الوحدات في هذا الصندوق خال فترة عمله، وذلك بشكل سنوي بحد أدنى.</a:t>
            </a:r>
          </a:p>
        </p:txBody>
      </p:sp>
      <p:sp>
        <p:nvSpPr>
          <p:cNvPr id="5" name="Google Shape;605;p19">
            <a:extLst>
              <a:ext uri="{FF2B5EF4-FFF2-40B4-BE49-F238E27FC236}">
                <a16:creationId xmlns:a16="http://schemas.microsoft.com/office/drawing/2014/main" id="{46C54C17-3652-517B-33A4-CBAB0E3D6836}"/>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5</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221926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0"/>
          <p:cNvSpPr/>
          <p:nvPr/>
        </p:nvSpPr>
        <p:spPr>
          <a:xfrm>
            <a:off x="6984647" y="4314518"/>
            <a:ext cx="2081100" cy="867300"/>
          </a:xfrm>
          <a:prstGeom prst="roundRect">
            <a:avLst>
              <a:gd name="adj" fmla="val 16667"/>
            </a:avLst>
          </a:prstGeom>
          <a:noFill/>
          <a:ln w="12700" cap="flat" cmpd="sng">
            <a:solidFill>
              <a:srgbClr val="F9D4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a:solidFill>
                  <a:srgbClr val="7CA655"/>
                </a:solidFill>
                <a:latin typeface="Sakkal Majalla"/>
                <a:ea typeface="Sakkal Majalla"/>
                <a:cs typeface="Sakkal Majalla"/>
                <a:sym typeface="Sakkal Majalla"/>
              </a:rPr>
              <a:t>الإدارة المهنية من قبل المؤسسات المالية المرخصة</a:t>
            </a:r>
            <a:endParaRPr/>
          </a:p>
        </p:txBody>
      </p:sp>
      <p:sp>
        <p:nvSpPr>
          <p:cNvPr id="611" name="Google Shape;611;p20"/>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مزايا الصناديق الاستثمارية</a:t>
            </a:r>
            <a:endParaRPr dirty="0"/>
          </a:p>
        </p:txBody>
      </p:sp>
      <p:sp>
        <p:nvSpPr>
          <p:cNvPr id="612" name="Google Shape;612;p20"/>
          <p:cNvSpPr/>
          <p:nvPr/>
        </p:nvSpPr>
        <p:spPr>
          <a:xfrm>
            <a:off x="6984647" y="2487701"/>
            <a:ext cx="2081100" cy="800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lt1"/>
              </a:solidFill>
              <a:latin typeface="Sakkal Majalla"/>
              <a:ea typeface="Sakkal Majalla"/>
              <a:cs typeface="Sakkal Majalla"/>
              <a:sym typeface="Sakkal Majalla"/>
            </a:endParaRPr>
          </a:p>
        </p:txBody>
      </p:sp>
      <p:sp>
        <p:nvSpPr>
          <p:cNvPr id="613" name="Google Shape;613;p20"/>
          <p:cNvSpPr/>
          <p:nvPr/>
        </p:nvSpPr>
        <p:spPr>
          <a:xfrm>
            <a:off x="4383266" y="2066457"/>
            <a:ext cx="1008179" cy="876556"/>
          </a:xfrm>
          <a:custGeom>
            <a:avLst/>
            <a:gdLst/>
            <a:ahLst/>
            <a:cxnLst/>
            <a:rect l="l" t="t" r="r" b="b"/>
            <a:pathLst>
              <a:path w="300" h="261" extrusionOk="0">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14" name="Google Shape;614;p20"/>
          <p:cNvSpPr/>
          <p:nvPr/>
        </p:nvSpPr>
        <p:spPr>
          <a:xfrm>
            <a:off x="4385366" y="2946867"/>
            <a:ext cx="1003978" cy="880756"/>
          </a:xfrm>
          <a:custGeom>
            <a:avLst/>
            <a:gdLst/>
            <a:ahLst/>
            <a:cxnLst/>
            <a:rect l="l" t="t" r="r" b="b"/>
            <a:pathLst>
              <a:path w="299" h="262" extrusionOk="0">
                <a:moveTo>
                  <a:pt x="71" y="257"/>
                </a:moveTo>
                <a:cubicBezTo>
                  <a:pt x="2" y="136"/>
                  <a:pt x="2" y="136"/>
                  <a:pt x="2" y="136"/>
                </a:cubicBezTo>
                <a:cubicBezTo>
                  <a:pt x="0" y="133"/>
                  <a:pt x="0" y="129"/>
                  <a:pt x="2" y="126"/>
                </a:cubicBezTo>
                <a:cubicBezTo>
                  <a:pt x="71" y="5"/>
                  <a:pt x="71" y="5"/>
                  <a:pt x="71" y="5"/>
                </a:cubicBezTo>
                <a:cubicBezTo>
                  <a:pt x="73" y="2"/>
                  <a:pt x="76" y="0"/>
                  <a:pt x="80" y="0"/>
                </a:cubicBezTo>
                <a:cubicBezTo>
                  <a:pt x="219" y="0"/>
                  <a:pt x="219" y="0"/>
                  <a:pt x="219" y="0"/>
                </a:cubicBezTo>
                <a:cubicBezTo>
                  <a:pt x="223" y="0"/>
                  <a:pt x="226" y="2"/>
                  <a:pt x="228" y="5"/>
                </a:cubicBezTo>
                <a:cubicBezTo>
                  <a:pt x="298" y="126"/>
                  <a:pt x="298" y="126"/>
                  <a:pt x="298" y="126"/>
                </a:cubicBezTo>
                <a:cubicBezTo>
                  <a:pt x="299" y="129"/>
                  <a:pt x="299" y="133"/>
                  <a:pt x="298" y="136"/>
                </a:cubicBezTo>
                <a:cubicBezTo>
                  <a:pt x="228" y="257"/>
                  <a:pt x="228" y="257"/>
                  <a:pt x="228" y="257"/>
                </a:cubicBezTo>
                <a:cubicBezTo>
                  <a:pt x="226" y="260"/>
                  <a:pt x="223" y="262"/>
                  <a:pt x="219" y="262"/>
                </a:cubicBezTo>
                <a:cubicBezTo>
                  <a:pt x="80" y="262"/>
                  <a:pt x="80" y="262"/>
                  <a:pt x="80" y="262"/>
                </a:cubicBezTo>
                <a:cubicBezTo>
                  <a:pt x="76" y="262"/>
                  <a:pt x="73" y="260"/>
                  <a:pt x="71" y="257"/>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15" name="Google Shape;615;p20"/>
          <p:cNvSpPr/>
          <p:nvPr/>
        </p:nvSpPr>
        <p:spPr>
          <a:xfrm>
            <a:off x="4383966" y="3840551"/>
            <a:ext cx="1006779" cy="876556"/>
          </a:xfrm>
          <a:custGeom>
            <a:avLst/>
            <a:gdLst/>
            <a:ahLst/>
            <a:cxnLst/>
            <a:rect l="l" t="t" r="r" b="b"/>
            <a:pathLst>
              <a:path w="300" h="261" extrusionOk="0">
                <a:moveTo>
                  <a:pt x="72" y="256"/>
                </a:moveTo>
                <a:cubicBezTo>
                  <a:pt x="2" y="136"/>
                  <a:pt x="2" y="136"/>
                  <a:pt x="2" y="136"/>
                </a:cubicBezTo>
                <a:cubicBezTo>
                  <a:pt x="0" y="133"/>
                  <a:pt x="0" y="129"/>
                  <a:pt x="2" y="126"/>
                </a:cubicBezTo>
                <a:cubicBezTo>
                  <a:pt x="72" y="5"/>
                  <a:pt x="72" y="5"/>
                  <a:pt x="72" y="5"/>
                </a:cubicBezTo>
                <a:cubicBezTo>
                  <a:pt x="74" y="2"/>
                  <a:pt x="77" y="0"/>
                  <a:pt x="80" y="0"/>
                </a:cubicBezTo>
                <a:cubicBezTo>
                  <a:pt x="220" y="0"/>
                  <a:pt x="220" y="0"/>
                  <a:pt x="220" y="0"/>
                </a:cubicBezTo>
                <a:cubicBezTo>
                  <a:pt x="223" y="0"/>
                  <a:pt x="227" y="2"/>
                  <a:pt x="228" y="5"/>
                </a:cubicBezTo>
                <a:cubicBezTo>
                  <a:pt x="298" y="126"/>
                  <a:pt x="298" y="126"/>
                  <a:pt x="298" y="126"/>
                </a:cubicBezTo>
                <a:cubicBezTo>
                  <a:pt x="300" y="129"/>
                  <a:pt x="300" y="133"/>
                  <a:pt x="298" y="136"/>
                </a:cubicBezTo>
                <a:cubicBezTo>
                  <a:pt x="228" y="256"/>
                  <a:pt x="228" y="256"/>
                  <a:pt x="228" y="256"/>
                </a:cubicBezTo>
                <a:cubicBezTo>
                  <a:pt x="227" y="259"/>
                  <a:pt x="223" y="261"/>
                  <a:pt x="220" y="261"/>
                </a:cubicBezTo>
                <a:cubicBezTo>
                  <a:pt x="80" y="261"/>
                  <a:pt x="80" y="261"/>
                  <a:pt x="80" y="261"/>
                </a:cubicBezTo>
                <a:cubicBezTo>
                  <a:pt x="77" y="261"/>
                  <a:pt x="74" y="259"/>
                  <a:pt x="72" y="256"/>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16" name="Google Shape;616;p20"/>
          <p:cNvSpPr/>
          <p:nvPr/>
        </p:nvSpPr>
        <p:spPr>
          <a:xfrm>
            <a:off x="4383966" y="4732347"/>
            <a:ext cx="1006779" cy="880756"/>
          </a:xfrm>
          <a:custGeom>
            <a:avLst/>
            <a:gdLst/>
            <a:ahLst/>
            <a:cxnLst/>
            <a:rect l="l" t="t" r="r" b="b"/>
            <a:pathLst>
              <a:path w="300" h="262" extrusionOk="0">
                <a:moveTo>
                  <a:pt x="71" y="257"/>
                </a:moveTo>
                <a:cubicBezTo>
                  <a:pt x="2" y="136"/>
                  <a:pt x="2" y="136"/>
                  <a:pt x="2" y="136"/>
                </a:cubicBezTo>
                <a:cubicBezTo>
                  <a:pt x="0" y="133"/>
                  <a:pt x="0" y="129"/>
                  <a:pt x="2" y="126"/>
                </a:cubicBezTo>
                <a:cubicBezTo>
                  <a:pt x="71" y="5"/>
                  <a:pt x="71" y="5"/>
                  <a:pt x="71" y="5"/>
                </a:cubicBezTo>
                <a:cubicBezTo>
                  <a:pt x="73" y="2"/>
                  <a:pt x="77" y="0"/>
                  <a:pt x="80" y="0"/>
                </a:cubicBezTo>
                <a:cubicBezTo>
                  <a:pt x="220" y="0"/>
                  <a:pt x="220" y="0"/>
                  <a:pt x="220" y="0"/>
                </a:cubicBezTo>
                <a:cubicBezTo>
                  <a:pt x="223" y="0"/>
                  <a:pt x="226" y="2"/>
                  <a:pt x="228" y="5"/>
                </a:cubicBezTo>
                <a:cubicBezTo>
                  <a:pt x="298" y="126"/>
                  <a:pt x="298" y="126"/>
                  <a:pt x="298" y="126"/>
                </a:cubicBezTo>
                <a:cubicBezTo>
                  <a:pt x="300" y="129"/>
                  <a:pt x="300" y="133"/>
                  <a:pt x="298" y="136"/>
                </a:cubicBezTo>
                <a:cubicBezTo>
                  <a:pt x="228" y="257"/>
                  <a:pt x="228" y="257"/>
                  <a:pt x="228" y="257"/>
                </a:cubicBezTo>
                <a:cubicBezTo>
                  <a:pt x="226" y="260"/>
                  <a:pt x="223" y="262"/>
                  <a:pt x="220" y="262"/>
                </a:cubicBezTo>
                <a:cubicBezTo>
                  <a:pt x="80" y="262"/>
                  <a:pt x="80" y="262"/>
                  <a:pt x="80" y="262"/>
                </a:cubicBezTo>
                <a:cubicBezTo>
                  <a:pt x="77" y="262"/>
                  <a:pt x="73" y="260"/>
                  <a:pt x="71" y="257"/>
                </a:cubicBezTo>
                <a:close/>
              </a:path>
            </a:pathLst>
          </a:custGeom>
          <a:solidFill>
            <a:srgbClr val="4495A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17" name="Google Shape;617;p20"/>
          <p:cNvSpPr txBox="1"/>
          <p:nvPr/>
        </p:nvSpPr>
        <p:spPr>
          <a:xfrm>
            <a:off x="1908699" y="2376051"/>
            <a:ext cx="2194295" cy="400069"/>
          </a:xfrm>
          <a:prstGeom prst="rect">
            <a:avLst/>
          </a:prstGeom>
          <a:noFill/>
          <a:ln>
            <a:noFill/>
          </a:ln>
        </p:spPr>
        <p:txBody>
          <a:bodyPr spcFirstLastPara="1" wrap="square" lIns="45700" tIns="45700" rIns="45700" bIns="45700" anchor="t" anchorCtr="0">
            <a:spAutoFit/>
          </a:bodyPr>
          <a:lstStyle/>
          <a:p>
            <a:pPr marL="0" marR="0" lvl="0" indent="0" algn="just" rtl="1">
              <a:spcBef>
                <a:spcPts val="0"/>
              </a:spcBef>
              <a:spcAft>
                <a:spcPts val="0"/>
              </a:spcAft>
              <a:buNone/>
            </a:pPr>
            <a:r>
              <a:rPr lang="ar-SA" sz="2000" baseline="30000" dirty="0">
                <a:solidFill>
                  <a:schemeClr val="bg2">
                    <a:lumMod val="50000"/>
                  </a:schemeClr>
                </a:solidFill>
                <a:latin typeface="Sakkal Majalla"/>
                <a:ea typeface="Sakkal Majalla"/>
                <a:cs typeface="Sakkal Majalla"/>
                <a:sym typeface="Sakkal Majalla"/>
              </a:rPr>
              <a:t>تعزيز الاستدامة المالية</a:t>
            </a:r>
            <a:endParaRPr dirty="0">
              <a:solidFill>
                <a:schemeClr val="bg2">
                  <a:lumMod val="50000"/>
                </a:schemeClr>
              </a:solidFill>
            </a:endParaRPr>
          </a:p>
        </p:txBody>
      </p:sp>
      <p:sp>
        <p:nvSpPr>
          <p:cNvPr id="618" name="Google Shape;618;p20"/>
          <p:cNvSpPr txBox="1"/>
          <p:nvPr/>
        </p:nvSpPr>
        <p:spPr>
          <a:xfrm>
            <a:off x="2077375" y="3249478"/>
            <a:ext cx="2025619" cy="400069"/>
          </a:xfrm>
          <a:prstGeom prst="rect">
            <a:avLst/>
          </a:prstGeom>
          <a:noFill/>
          <a:ln>
            <a:noFill/>
          </a:ln>
        </p:spPr>
        <p:txBody>
          <a:bodyPr spcFirstLastPara="1" wrap="square" lIns="45700" tIns="45700" rIns="45700" bIns="45700" anchor="t" anchorCtr="0">
            <a:spAutoFit/>
          </a:bodyPr>
          <a:lstStyle/>
          <a:p>
            <a:pPr marL="0" marR="0" lvl="0" indent="0" algn="just" rtl="1">
              <a:spcBef>
                <a:spcPts val="0"/>
              </a:spcBef>
              <a:spcAft>
                <a:spcPts val="0"/>
              </a:spcAft>
              <a:buNone/>
            </a:pPr>
            <a:r>
              <a:rPr lang="ar-SA" sz="2000" baseline="30000" dirty="0">
                <a:solidFill>
                  <a:schemeClr val="bg2">
                    <a:lumMod val="50000"/>
                  </a:schemeClr>
                </a:solidFill>
                <a:latin typeface="Sakkal Majalla"/>
                <a:ea typeface="Sakkal Majalla"/>
                <a:cs typeface="Sakkal Majalla"/>
                <a:sym typeface="Sakkal Majalla"/>
              </a:rPr>
              <a:t>إجراءات الحوكمة والشفافية المطبقة </a:t>
            </a:r>
            <a:endParaRPr dirty="0">
              <a:solidFill>
                <a:schemeClr val="bg2">
                  <a:lumMod val="50000"/>
                </a:schemeClr>
              </a:solidFill>
            </a:endParaRPr>
          </a:p>
        </p:txBody>
      </p:sp>
      <p:sp>
        <p:nvSpPr>
          <p:cNvPr id="619" name="Google Shape;619;p20"/>
          <p:cNvSpPr txBox="1"/>
          <p:nvPr/>
        </p:nvSpPr>
        <p:spPr>
          <a:xfrm>
            <a:off x="2237173" y="4998428"/>
            <a:ext cx="1865947" cy="400069"/>
          </a:xfrm>
          <a:prstGeom prst="rect">
            <a:avLst/>
          </a:prstGeom>
          <a:noFill/>
          <a:ln>
            <a:noFill/>
          </a:ln>
        </p:spPr>
        <p:txBody>
          <a:bodyPr spcFirstLastPara="1" wrap="square" lIns="45700" tIns="45700" rIns="45700" bIns="45700" anchor="t" anchorCtr="0">
            <a:spAutoFit/>
          </a:bodyPr>
          <a:lstStyle/>
          <a:p>
            <a:pPr marL="0" marR="0" lvl="0" indent="0" algn="just" rtl="1">
              <a:spcBef>
                <a:spcPts val="0"/>
              </a:spcBef>
              <a:spcAft>
                <a:spcPts val="0"/>
              </a:spcAft>
              <a:buNone/>
            </a:pPr>
            <a:r>
              <a:rPr lang="ar-SA" sz="2000" baseline="30000" dirty="0">
                <a:solidFill>
                  <a:schemeClr val="bg2">
                    <a:lumMod val="50000"/>
                  </a:schemeClr>
                </a:solidFill>
                <a:latin typeface="Sakkal Majalla"/>
                <a:ea typeface="Sakkal Majalla"/>
                <a:cs typeface="Sakkal Majalla"/>
                <a:sym typeface="Sakkal Majalla"/>
              </a:rPr>
              <a:t>تلبية الحاجات المجتمعية المتجددة</a:t>
            </a:r>
            <a:endParaRPr dirty="0">
              <a:solidFill>
                <a:schemeClr val="bg2">
                  <a:lumMod val="50000"/>
                </a:schemeClr>
              </a:solidFill>
            </a:endParaRPr>
          </a:p>
        </p:txBody>
      </p:sp>
      <p:sp>
        <p:nvSpPr>
          <p:cNvPr id="620" name="Google Shape;620;p20"/>
          <p:cNvSpPr txBox="1"/>
          <p:nvPr/>
        </p:nvSpPr>
        <p:spPr>
          <a:xfrm>
            <a:off x="2148396" y="4112315"/>
            <a:ext cx="1934050" cy="400069"/>
          </a:xfrm>
          <a:prstGeom prst="rect">
            <a:avLst/>
          </a:prstGeom>
          <a:noFill/>
          <a:ln>
            <a:noFill/>
          </a:ln>
        </p:spPr>
        <p:txBody>
          <a:bodyPr spcFirstLastPara="1" wrap="square" lIns="45700" tIns="45700" rIns="45700" bIns="45700" anchor="t" anchorCtr="0">
            <a:spAutoFit/>
          </a:bodyPr>
          <a:lstStyle/>
          <a:p>
            <a:pPr marL="0" marR="0" lvl="0" indent="0" algn="just" rtl="1">
              <a:spcBef>
                <a:spcPts val="0"/>
              </a:spcBef>
              <a:spcAft>
                <a:spcPts val="0"/>
              </a:spcAft>
              <a:buNone/>
            </a:pPr>
            <a:r>
              <a:rPr lang="ar-SA" sz="2000" baseline="30000" dirty="0">
                <a:solidFill>
                  <a:schemeClr val="bg2">
                    <a:lumMod val="50000"/>
                  </a:schemeClr>
                </a:solidFill>
                <a:latin typeface="Sakkal Majalla"/>
                <a:ea typeface="Sakkal Majalla"/>
                <a:cs typeface="Sakkal Majalla"/>
                <a:sym typeface="Sakkal Majalla"/>
              </a:rPr>
              <a:t>تسهيل المشاركة لعموم المجتمع</a:t>
            </a:r>
            <a:endParaRPr dirty="0">
              <a:solidFill>
                <a:schemeClr val="bg2">
                  <a:lumMod val="50000"/>
                </a:schemeClr>
              </a:solidFill>
            </a:endParaRPr>
          </a:p>
        </p:txBody>
      </p:sp>
      <p:sp>
        <p:nvSpPr>
          <p:cNvPr id="621" name="Google Shape;621;p20"/>
          <p:cNvSpPr/>
          <p:nvPr/>
        </p:nvSpPr>
        <p:spPr>
          <a:xfrm flipH="1">
            <a:off x="4658338" y="2277335"/>
            <a:ext cx="457337" cy="457337"/>
          </a:xfrm>
          <a:custGeom>
            <a:avLst/>
            <a:gdLst/>
            <a:ahLst/>
            <a:cxnLst/>
            <a:rect l="l" t="t" r="r" b="b"/>
            <a:pathLst>
              <a:path w="285390" h="285390" extrusionOk="0">
                <a:moveTo>
                  <a:pt x="194224" y="262358"/>
                </a:moveTo>
                <a:lnTo>
                  <a:pt x="194224" y="276753"/>
                </a:lnTo>
                <a:lnTo>
                  <a:pt x="254040" y="276753"/>
                </a:lnTo>
                <a:lnTo>
                  <a:pt x="254040" y="262358"/>
                </a:lnTo>
                <a:lnTo>
                  <a:pt x="194224" y="262358"/>
                </a:lnTo>
                <a:close/>
                <a:moveTo>
                  <a:pt x="255466" y="136404"/>
                </a:moveTo>
                <a:cubicBezTo>
                  <a:pt x="257297" y="134938"/>
                  <a:pt x="259862" y="134938"/>
                  <a:pt x="261694" y="136404"/>
                </a:cubicBezTo>
                <a:cubicBezTo>
                  <a:pt x="262793" y="137503"/>
                  <a:pt x="263159" y="138602"/>
                  <a:pt x="263159" y="139701"/>
                </a:cubicBezTo>
                <a:cubicBezTo>
                  <a:pt x="263159" y="140800"/>
                  <a:pt x="262793" y="141899"/>
                  <a:pt x="261694" y="142631"/>
                </a:cubicBezTo>
                <a:cubicBezTo>
                  <a:pt x="260961" y="143730"/>
                  <a:pt x="259862" y="144097"/>
                  <a:pt x="258396" y="144097"/>
                </a:cubicBezTo>
                <a:cubicBezTo>
                  <a:pt x="257297" y="144097"/>
                  <a:pt x="256198" y="143730"/>
                  <a:pt x="255466" y="142631"/>
                </a:cubicBezTo>
                <a:cubicBezTo>
                  <a:pt x="254733" y="141899"/>
                  <a:pt x="254000" y="140800"/>
                  <a:pt x="254000" y="139701"/>
                </a:cubicBezTo>
                <a:cubicBezTo>
                  <a:pt x="254000" y="138602"/>
                  <a:pt x="254733" y="137503"/>
                  <a:pt x="255466" y="136404"/>
                </a:cubicBezTo>
                <a:close/>
                <a:moveTo>
                  <a:pt x="258396" y="114300"/>
                </a:moveTo>
                <a:cubicBezTo>
                  <a:pt x="260961" y="114300"/>
                  <a:pt x="263159" y="116586"/>
                  <a:pt x="263159" y="119253"/>
                </a:cubicBezTo>
                <a:cubicBezTo>
                  <a:pt x="263159" y="121539"/>
                  <a:pt x="260961" y="123444"/>
                  <a:pt x="258396" y="123444"/>
                </a:cubicBezTo>
                <a:cubicBezTo>
                  <a:pt x="256198" y="123444"/>
                  <a:pt x="254000" y="121539"/>
                  <a:pt x="254000" y="119253"/>
                </a:cubicBezTo>
                <a:cubicBezTo>
                  <a:pt x="254000" y="116586"/>
                  <a:pt x="256198" y="114300"/>
                  <a:pt x="258396" y="114300"/>
                </a:cubicBezTo>
                <a:close/>
                <a:moveTo>
                  <a:pt x="178008" y="95370"/>
                </a:moveTo>
                <a:cubicBezTo>
                  <a:pt x="173324" y="95370"/>
                  <a:pt x="169360" y="98249"/>
                  <a:pt x="169360" y="101488"/>
                </a:cubicBezTo>
                <a:lnTo>
                  <a:pt x="169360" y="201537"/>
                </a:lnTo>
                <a:cubicBezTo>
                  <a:pt x="169360" y="202976"/>
                  <a:pt x="168640" y="204056"/>
                  <a:pt x="167559" y="205136"/>
                </a:cubicBezTo>
                <a:cubicBezTo>
                  <a:pt x="166478" y="205855"/>
                  <a:pt x="165036" y="206215"/>
                  <a:pt x="163955" y="205495"/>
                </a:cubicBezTo>
                <a:cubicBezTo>
                  <a:pt x="160352" y="204416"/>
                  <a:pt x="150623" y="202256"/>
                  <a:pt x="138731" y="203336"/>
                </a:cubicBezTo>
                <a:cubicBezTo>
                  <a:pt x="125399" y="204416"/>
                  <a:pt x="115670" y="210534"/>
                  <a:pt x="115309" y="217372"/>
                </a:cubicBezTo>
                <a:cubicBezTo>
                  <a:pt x="115309" y="220611"/>
                  <a:pt x="115309" y="223130"/>
                  <a:pt x="115670" y="224569"/>
                </a:cubicBezTo>
                <a:cubicBezTo>
                  <a:pt x="120714" y="223490"/>
                  <a:pt x="128281" y="222410"/>
                  <a:pt x="134768" y="222410"/>
                </a:cubicBezTo>
                <a:cubicBezTo>
                  <a:pt x="138011" y="222410"/>
                  <a:pt x="140173" y="222770"/>
                  <a:pt x="142695" y="223490"/>
                </a:cubicBezTo>
                <a:cubicBezTo>
                  <a:pt x="153866" y="227089"/>
                  <a:pt x="163955" y="235366"/>
                  <a:pt x="172964" y="242564"/>
                </a:cubicBezTo>
                <a:cubicBezTo>
                  <a:pt x="179450" y="247602"/>
                  <a:pt x="186657" y="253720"/>
                  <a:pt x="189900" y="253720"/>
                </a:cubicBezTo>
                <a:lnTo>
                  <a:pt x="254040" y="253720"/>
                </a:lnTo>
                <a:lnTo>
                  <a:pt x="254040" y="170586"/>
                </a:lnTo>
                <a:cubicBezTo>
                  <a:pt x="253680" y="164828"/>
                  <a:pt x="249356" y="160869"/>
                  <a:pt x="244311" y="160869"/>
                </a:cubicBezTo>
                <a:cubicBezTo>
                  <a:pt x="242509" y="160869"/>
                  <a:pt x="241068" y="161229"/>
                  <a:pt x="239266" y="162309"/>
                </a:cubicBezTo>
                <a:cubicBezTo>
                  <a:pt x="238185" y="162669"/>
                  <a:pt x="236744" y="163029"/>
                  <a:pt x="235663" y="162309"/>
                </a:cubicBezTo>
                <a:cubicBezTo>
                  <a:pt x="234222" y="161589"/>
                  <a:pt x="233501" y="160510"/>
                  <a:pt x="233141" y="159430"/>
                </a:cubicBezTo>
                <a:cubicBezTo>
                  <a:pt x="232060" y="154751"/>
                  <a:pt x="228096" y="151512"/>
                  <a:pt x="223411" y="151512"/>
                </a:cubicBezTo>
                <a:cubicBezTo>
                  <a:pt x="220889" y="151512"/>
                  <a:pt x="218367" y="152592"/>
                  <a:pt x="216565" y="154032"/>
                </a:cubicBezTo>
                <a:cubicBezTo>
                  <a:pt x="215844" y="155111"/>
                  <a:pt x="214403" y="155471"/>
                  <a:pt x="213322" y="155471"/>
                </a:cubicBezTo>
                <a:cubicBezTo>
                  <a:pt x="212241" y="155111"/>
                  <a:pt x="210799" y="154392"/>
                  <a:pt x="210079" y="153672"/>
                </a:cubicBezTo>
                <a:cubicBezTo>
                  <a:pt x="206475" y="148273"/>
                  <a:pt x="198188" y="148273"/>
                  <a:pt x="194224" y="153312"/>
                </a:cubicBezTo>
                <a:cubicBezTo>
                  <a:pt x="193143" y="155111"/>
                  <a:pt x="190981" y="155471"/>
                  <a:pt x="189539" y="155111"/>
                </a:cubicBezTo>
                <a:cubicBezTo>
                  <a:pt x="187377" y="154392"/>
                  <a:pt x="186657" y="152952"/>
                  <a:pt x="186657" y="150793"/>
                </a:cubicBezTo>
                <a:lnTo>
                  <a:pt x="186657" y="101488"/>
                </a:lnTo>
                <a:cubicBezTo>
                  <a:pt x="186657" y="98249"/>
                  <a:pt x="182693" y="95370"/>
                  <a:pt x="178008" y="95370"/>
                </a:cubicBezTo>
                <a:close/>
                <a:moveTo>
                  <a:pt x="258396" y="93663"/>
                </a:moveTo>
                <a:cubicBezTo>
                  <a:pt x="260961" y="93663"/>
                  <a:pt x="263159" y="95861"/>
                  <a:pt x="263159" y="98426"/>
                </a:cubicBezTo>
                <a:cubicBezTo>
                  <a:pt x="263159" y="100624"/>
                  <a:pt x="260961" y="102822"/>
                  <a:pt x="258396" y="102822"/>
                </a:cubicBezTo>
                <a:cubicBezTo>
                  <a:pt x="256198" y="102822"/>
                  <a:pt x="254000" y="100624"/>
                  <a:pt x="254000" y="98426"/>
                </a:cubicBezTo>
                <a:cubicBezTo>
                  <a:pt x="254000" y="95861"/>
                  <a:pt x="256198" y="93663"/>
                  <a:pt x="258396" y="93663"/>
                </a:cubicBezTo>
                <a:close/>
                <a:moveTo>
                  <a:pt x="23813" y="84138"/>
                </a:moveTo>
                <a:cubicBezTo>
                  <a:pt x="26011" y="84138"/>
                  <a:pt x="28209" y="85934"/>
                  <a:pt x="28209" y="88449"/>
                </a:cubicBezTo>
                <a:lnTo>
                  <a:pt x="28209" y="128680"/>
                </a:lnTo>
                <a:cubicBezTo>
                  <a:pt x="28209" y="131195"/>
                  <a:pt x="26011" y="132991"/>
                  <a:pt x="23813" y="132991"/>
                </a:cubicBezTo>
                <a:cubicBezTo>
                  <a:pt x="21248" y="132991"/>
                  <a:pt x="19050" y="131195"/>
                  <a:pt x="19050" y="128680"/>
                </a:cubicBezTo>
                <a:lnTo>
                  <a:pt x="19050" y="88449"/>
                </a:lnTo>
                <a:cubicBezTo>
                  <a:pt x="19050" y="85934"/>
                  <a:pt x="21248" y="84138"/>
                  <a:pt x="23813" y="84138"/>
                </a:cubicBezTo>
                <a:close/>
                <a:moveTo>
                  <a:pt x="255466" y="72903"/>
                </a:moveTo>
                <a:cubicBezTo>
                  <a:pt x="257297" y="71438"/>
                  <a:pt x="259862" y="71438"/>
                  <a:pt x="261694" y="72903"/>
                </a:cubicBezTo>
                <a:cubicBezTo>
                  <a:pt x="262793" y="73636"/>
                  <a:pt x="263159" y="75101"/>
                  <a:pt x="263159" y="76200"/>
                </a:cubicBezTo>
                <a:cubicBezTo>
                  <a:pt x="263159" y="77299"/>
                  <a:pt x="262793" y="78398"/>
                  <a:pt x="261694" y="79131"/>
                </a:cubicBezTo>
                <a:cubicBezTo>
                  <a:pt x="260961" y="80230"/>
                  <a:pt x="259862" y="80597"/>
                  <a:pt x="258396" y="80597"/>
                </a:cubicBezTo>
                <a:cubicBezTo>
                  <a:pt x="257297" y="80597"/>
                  <a:pt x="256198" y="80230"/>
                  <a:pt x="255466" y="79131"/>
                </a:cubicBezTo>
                <a:cubicBezTo>
                  <a:pt x="254733" y="78398"/>
                  <a:pt x="254000" y="77299"/>
                  <a:pt x="254000" y="76200"/>
                </a:cubicBezTo>
                <a:cubicBezTo>
                  <a:pt x="254000" y="75101"/>
                  <a:pt x="254733" y="73636"/>
                  <a:pt x="255466" y="72903"/>
                </a:cubicBezTo>
                <a:close/>
                <a:moveTo>
                  <a:pt x="125234" y="46038"/>
                </a:moveTo>
                <a:cubicBezTo>
                  <a:pt x="127371" y="46038"/>
                  <a:pt x="129507" y="47830"/>
                  <a:pt x="129507" y="50339"/>
                </a:cubicBezTo>
                <a:lnTo>
                  <a:pt x="129507" y="53924"/>
                </a:lnTo>
                <a:cubicBezTo>
                  <a:pt x="135560" y="55000"/>
                  <a:pt x="140545" y="58943"/>
                  <a:pt x="143038" y="64678"/>
                </a:cubicBezTo>
                <a:cubicBezTo>
                  <a:pt x="143750" y="66829"/>
                  <a:pt x="143038" y="69338"/>
                  <a:pt x="140545" y="70414"/>
                </a:cubicBezTo>
                <a:cubicBezTo>
                  <a:pt x="138765" y="71489"/>
                  <a:pt x="135916" y="70414"/>
                  <a:pt x="135204" y="67904"/>
                </a:cubicBezTo>
                <a:cubicBezTo>
                  <a:pt x="133424" y="64320"/>
                  <a:pt x="129507" y="62169"/>
                  <a:pt x="125234" y="62169"/>
                </a:cubicBezTo>
                <a:cubicBezTo>
                  <a:pt x="119181" y="62169"/>
                  <a:pt x="114552" y="66112"/>
                  <a:pt x="114552" y="71130"/>
                </a:cubicBezTo>
                <a:cubicBezTo>
                  <a:pt x="114552" y="77224"/>
                  <a:pt x="118113" y="80451"/>
                  <a:pt x="125234" y="80451"/>
                </a:cubicBezTo>
                <a:cubicBezTo>
                  <a:pt x="139121" y="80451"/>
                  <a:pt x="144106" y="89771"/>
                  <a:pt x="144106" y="98374"/>
                </a:cubicBezTo>
                <a:cubicBezTo>
                  <a:pt x="144106" y="106619"/>
                  <a:pt x="138053" y="113788"/>
                  <a:pt x="129507" y="115580"/>
                </a:cubicBezTo>
                <a:lnTo>
                  <a:pt x="129507" y="119165"/>
                </a:lnTo>
                <a:cubicBezTo>
                  <a:pt x="129507" y="121674"/>
                  <a:pt x="127371" y="123467"/>
                  <a:pt x="125234" y="123467"/>
                </a:cubicBezTo>
                <a:cubicBezTo>
                  <a:pt x="122742" y="123467"/>
                  <a:pt x="120961" y="121674"/>
                  <a:pt x="120961" y="119165"/>
                </a:cubicBezTo>
                <a:lnTo>
                  <a:pt x="120961" y="115580"/>
                </a:lnTo>
                <a:cubicBezTo>
                  <a:pt x="114908" y="114147"/>
                  <a:pt x="109923" y="110203"/>
                  <a:pt x="107430" y="104826"/>
                </a:cubicBezTo>
                <a:cubicBezTo>
                  <a:pt x="106718" y="102317"/>
                  <a:pt x="107430" y="99808"/>
                  <a:pt x="109923" y="99091"/>
                </a:cubicBezTo>
                <a:cubicBezTo>
                  <a:pt x="112059" y="98374"/>
                  <a:pt x="114552" y="99091"/>
                  <a:pt x="115264" y="101600"/>
                </a:cubicBezTo>
                <a:cubicBezTo>
                  <a:pt x="117044" y="105185"/>
                  <a:pt x="120961" y="107694"/>
                  <a:pt x="125234" y="107694"/>
                </a:cubicBezTo>
                <a:cubicBezTo>
                  <a:pt x="130931" y="107694"/>
                  <a:pt x="135916" y="103393"/>
                  <a:pt x="135916" y="98374"/>
                </a:cubicBezTo>
                <a:cubicBezTo>
                  <a:pt x="135916" y="92280"/>
                  <a:pt x="132356" y="89054"/>
                  <a:pt x="125234" y="89054"/>
                </a:cubicBezTo>
                <a:cubicBezTo>
                  <a:pt x="110991" y="89054"/>
                  <a:pt x="106362" y="79734"/>
                  <a:pt x="106362" y="71130"/>
                </a:cubicBezTo>
                <a:cubicBezTo>
                  <a:pt x="106362" y="62527"/>
                  <a:pt x="112416" y="55716"/>
                  <a:pt x="120961" y="53924"/>
                </a:cubicBezTo>
                <a:lnTo>
                  <a:pt x="120961" y="50339"/>
                </a:lnTo>
                <a:cubicBezTo>
                  <a:pt x="120961" y="47830"/>
                  <a:pt x="122742" y="46038"/>
                  <a:pt x="125234" y="46038"/>
                </a:cubicBezTo>
                <a:close/>
                <a:moveTo>
                  <a:pt x="82158" y="34909"/>
                </a:moveTo>
                <a:cubicBezTo>
                  <a:pt x="78194" y="34909"/>
                  <a:pt x="74591" y="37788"/>
                  <a:pt x="74591" y="42107"/>
                </a:cubicBezTo>
                <a:lnTo>
                  <a:pt x="74591" y="128480"/>
                </a:lnTo>
                <a:cubicBezTo>
                  <a:pt x="74591" y="132438"/>
                  <a:pt x="78194" y="135677"/>
                  <a:pt x="82158" y="135677"/>
                </a:cubicBezTo>
                <a:lnTo>
                  <a:pt x="160712" y="135677"/>
                </a:lnTo>
                <a:lnTo>
                  <a:pt x="160712" y="101488"/>
                </a:lnTo>
                <a:cubicBezTo>
                  <a:pt x="160712" y="93931"/>
                  <a:pt x="167559" y="87812"/>
                  <a:pt x="175846" y="86733"/>
                </a:cubicBezTo>
                <a:lnTo>
                  <a:pt x="175846" y="42107"/>
                </a:lnTo>
                <a:cubicBezTo>
                  <a:pt x="175846" y="37788"/>
                  <a:pt x="172603" y="34909"/>
                  <a:pt x="168640" y="34909"/>
                </a:cubicBezTo>
                <a:lnTo>
                  <a:pt x="82158" y="34909"/>
                </a:lnTo>
                <a:close/>
                <a:moveTo>
                  <a:pt x="49007" y="8637"/>
                </a:moveTo>
                <a:lnTo>
                  <a:pt x="49007" y="207295"/>
                </a:lnTo>
                <a:lnTo>
                  <a:pt x="110264" y="207295"/>
                </a:lnTo>
                <a:cubicBezTo>
                  <a:pt x="115309" y="200457"/>
                  <a:pt x="125038" y="196138"/>
                  <a:pt x="138011" y="194699"/>
                </a:cubicBezTo>
                <a:cubicBezTo>
                  <a:pt x="147019" y="193979"/>
                  <a:pt x="155307" y="195059"/>
                  <a:pt x="160712" y="196138"/>
                </a:cubicBezTo>
                <a:lnTo>
                  <a:pt x="160712" y="144315"/>
                </a:lnTo>
                <a:lnTo>
                  <a:pt x="82158" y="144315"/>
                </a:lnTo>
                <a:cubicBezTo>
                  <a:pt x="73510" y="144315"/>
                  <a:pt x="66303" y="137477"/>
                  <a:pt x="66303" y="128480"/>
                </a:cubicBezTo>
                <a:lnTo>
                  <a:pt x="66303" y="42107"/>
                </a:lnTo>
                <a:cubicBezTo>
                  <a:pt x="66303" y="33469"/>
                  <a:pt x="73510" y="26272"/>
                  <a:pt x="82158" y="26272"/>
                </a:cubicBezTo>
                <a:lnTo>
                  <a:pt x="168640" y="26272"/>
                </a:lnTo>
                <a:cubicBezTo>
                  <a:pt x="177288" y="26272"/>
                  <a:pt x="184495" y="33469"/>
                  <a:pt x="184495" y="42107"/>
                </a:cubicBezTo>
                <a:lnTo>
                  <a:pt x="184495" y="87812"/>
                </a:lnTo>
                <a:cubicBezTo>
                  <a:pt x="190620" y="90332"/>
                  <a:pt x="195305" y="95370"/>
                  <a:pt x="195305" y="101488"/>
                </a:cubicBezTo>
                <a:lnTo>
                  <a:pt x="195305" y="142515"/>
                </a:lnTo>
                <a:cubicBezTo>
                  <a:pt x="201070" y="139996"/>
                  <a:pt x="208998" y="141436"/>
                  <a:pt x="214403" y="145754"/>
                </a:cubicBezTo>
                <a:cubicBezTo>
                  <a:pt x="216925" y="143955"/>
                  <a:pt x="220168" y="143235"/>
                  <a:pt x="223411" y="143235"/>
                </a:cubicBezTo>
                <a:cubicBezTo>
                  <a:pt x="230258" y="143235"/>
                  <a:pt x="236744" y="147194"/>
                  <a:pt x="239987" y="152952"/>
                </a:cubicBezTo>
                <a:cubicBezTo>
                  <a:pt x="241428" y="152592"/>
                  <a:pt x="242870" y="152592"/>
                  <a:pt x="244311" y="152592"/>
                </a:cubicBezTo>
                <a:cubicBezTo>
                  <a:pt x="253680" y="152592"/>
                  <a:pt x="261968" y="159790"/>
                  <a:pt x="262688" y="169147"/>
                </a:cubicBezTo>
                <a:cubicBezTo>
                  <a:pt x="263049" y="169507"/>
                  <a:pt x="263049" y="169867"/>
                  <a:pt x="263049" y="170586"/>
                </a:cubicBezTo>
                <a:lnTo>
                  <a:pt x="263049" y="207295"/>
                </a:lnTo>
                <a:cubicBezTo>
                  <a:pt x="270616" y="205495"/>
                  <a:pt x="276742" y="198658"/>
                  <a:pt x="276742" y="190020"/>
                </a:cubicBezTo>
                <a:lnTo>
                  <a:pt x="276742" y="26272"/>
                </a:lnTo>
                <a:cubicBezTo>
                  <a:pt x="276742" y="16555"/>
                  <a:pt x="269175" y="8637"/>
                  <a:pt x="259445" y="8637"/>
                </a:cubicBezTo>
                <a:lnTo>
                  <a:pt x="49007" y="8637"/>
                </a:lnTo>
                <a:close/>
                <a:moveTo>
                  <a:pt x="25584" y="8637"/>
                </a:moveTo>
                <a:cubicBezTo>
                  <a:pt x="16215" y="8637"/>
                  <a:pt x="8648" y="16555"/>
                  <a:pt x="8648" y="26272"/>
                </a:cubicBezTo>
                <a:lnTo>
                  <a:pt x="8648" y="190020"/>
                </a:lnTo>
                <a:cubicBezTo>
                  <a:pt x="8648" y="199737"/>
                  <a:pt x="16215" y="207295"/>
                  <a:pt x="25584" y="207295"/>
                </a:cubicBezTo>
                <a:lnTo>
                  <a:pt x="40358" y="207295"/>
                </a:lnTo>
                <a:lnTo>
                  <a:pt x="40358" y="8637"/>
                </a:lnTo>
                <a:lnTo>
                  <a:pt x="25584" y="8637"/>
                </a:lnTo>
                <a:close/>
                <a:moveTo>
                  <a:pt x="25584" y="0"/>
                </a:moveTo>
                <a:lnTo>
                  <a:pt x="259445" y="0"/>
                </a:lnTo>
                <a:cubicBezTo>
                  <a:pt x="273859" y="0"/>
                  <a:pt x="285390" y="11876"/>
                  <a:pt x="285390" y="26272"/>
                </a:cubicBezTo>
                <a:lnTo>
                  <a:pt x="285390" y="190020"/>
                </a:lnTo>
                <a:cubicBezTo>
                  <a:pt x="285390" y="203336"/>
                  <a:pt x="275661" y="214133"/>
                  <a:pt x="263049" y="215932"/>
                </a:cubicBezTo>
                <a:lnTo>
                  <a:pt x="263049" y="281072"/>
                </a:lnTo>
                <a:cubicBezTo>
                  <a:pt x="263049" y="283591"/>
                  <a:pt x="260887" y="285390"/>
                  <a:pt x="258364" y="285390"/>
                </a:cubicBezTo>
                <a:lnTo>
                  <a:pt x="189900" y="285390"/>
                </a:lnTo>
                <a:cubicBezTo>
                  <a:pt x="187377" y="285390"/>
                  <a:pt x="185576" y="283591"/>
                  <a:pt x="185576" y="281072"/>
                </a:cubicBezTo>
                <a:lnTo>
                  <a:pt x="185576" y="261638"/>
                </a:lnTo>
                <a:cubicBezTo>
                  <a:pt x="180170" y="259478"/>
                  <a:pt x="174405" y="254800"/>
                  <a:pt x="167559" y="249402"/>
                </a:cubicBezTo>
                <a:cubicBezTo>
                  <a:pt x="158910" y="242564"/>
                  <a:pt x="149542" y="235006"/>
                  <a:pt x="139812" y="231767"/>
                </a:cubicBezTo>
                <a:cubicBezTo>
                  <a:pt x="135488" y="230328"/>
                  <a:pt x="121795" y="232127"/>
                  <a:pt x="113507" y="233926"/>
                </a:cubicBezTo>
                <a:cubicBezTo>
                  <a:pt x="111706" y="233926"/>
                  <a:pt x="109904" y="233207"/>
                  <a:pt x="108823" y="231767"/>
                </a:cubicBezTo>
                <a:cubicBezTo>
                  <a:pt x="108463" y="231047"/>
                  <a:pt x="106301" y="226729"/>
                  <a:pt x="106661" y="217012"/>
                </a:cubicBezTo>
                <a:cubicBezTo>
                  <a:pt x="106661" y="216652"/>
                  <a:pt x="106661" y="216292"/>
                  <a:pt x="106661" y="215932"/>
                </a:cubicBezTo>
                <a:lnTo>
                  <a:pt x="25584" y="215932"/>
                </a:lnTo>
                <a:cubicBezTo>
                  <a:pt x="11531" y="215932"/>
                  <a:pt x="0" y="204416"/>
                  <a:pt x="0" y="190020"/>
                </a:cubicBezTo>
                <a:lnTo>
                  <a:pt x="0" y="26272"/>
                </a:lnTo>
                <a:cubicBezTo>
                  <a:pt x="0" y="11876"/>
                  <a:pt x="11531" y="0"/>
                  <a:pt x="25584" y="0"/>
                </a:cubicBezTo>
                <a:close/>
              </a:path>
            </a:pathLst>
          </a:custGeom>
          <a:solidFill>
            <a:srgbClr val="FDF3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Libre Franklin"/>
              <a:buNone/>
            </a:pPr>
            <a:endParaRPr sz="800" b="0" i="0" u="none" strike="noStrike" cap="none">
              <a:solidFill>
                <a:srgbClr val="000000"/>
              </a:solidFill>
              <a:latin typeface="Sakkal Majalla"/>
              <a:ea typeface="Sakkal Majalla"/>
              <a:cs typeface="Sakkal Majalla"/>
              <a:sym typeface="Sakkal Majalla"/>
            </a:endParaRPr>
          </a:p>
        </p:txBody>
      </p:sp>
      <p:sp>
        <p:nvSpPr>
          <p:cNvPr id="622" name="Google Shape;622;p20"/>
          <p:cNvSpPr/>
          <p:nvPr/>
        </p:nvSpPr>
        <p:spPr>
          <a:xfrm flipH="1">
            <a:off x="4658338" y="3148267"/>
            <a:ext cx="457337" cy="457337"/>
          </a:xfrm>
          <a:custGeom>
            <a:avLst/>
            <a:gdLst/>
            <a:ahLst/>
            <a:cxnLst/>
            <a:rect l="l" t="t" r="r" b="b"/>
            <a:pathLst>
              <a:path w="285390" h="285390" extrusionOk="0">
                <a:moveTo>
                  <a:pt x="14755" y="238965"/>
                </a:moveTo>
                <a:lnTo>
                  <a:pt x="46065" y="270635"/>
                </a:lnTo>
                <a:lnTo>
                  <a:pt x="46065" y="238965"/>
                </a:lnTo>
                <a:lnTo>
                  <a:pt x="14755" y="238965"/>
                </a:lnTo>
                <a:close/>
                <a:moveTo>
                  <a:pt x="67810" y="236538"/>
                </a:moveTo>
                <a:lnTo>
                  <a:pt x="108042" y="236538"/>
                </a:lnTo>
                <a:cubicBezTo>
                  <a:pt x="110556" y="236538"/>
                  <a:pt x="112353" y="238443"/>
                  <a:pt x="112353" y="240729"/>
                </a:cubicBezTo>
                <a:cubicBezTo>
                  <a:pt x="112353" y="243777"/>
                  <a:pt x="110556" y="245682"/>
                  <a:pt x="108042" y="245682"/>
                </a:cubicBezTo>
                <a:lnTo>
                  <a:pt x="67810" y="245682"/>
                </a:lnTo>
                <a:cubicBezTo>
                  <a:pt x="65296" y="245682"/>
                  <a:pt x="63500" y="243777"/>
                  <a:pt x="63500" y="240729"/>
                </a:cubicBezTo>
                <a:cubicBezTo>
                  <a:pt x="63500" y="238443"/>
                  <a:pt x="65296" y="236538"/>
                  <a:pt x="67810" y="236538"/>
                </a:cubicBezTo>
                <a:close/>
                <a:moveTo>
                  <a:pt x="67825" y="207963"/>
                </a:moveTo>
                <a:lnTo>
                  <a:pt x="125489" y="207963"/>
                </a:lnTo>
                <a:cubicBezTo>
                  <a:pt x="128012" y="207963"/>
                  <a:pt x="129814" y="210249"/>
                  <a:pt x="129814" y="212535"/>
                </a:cubicBezTo>
                <a:cubicBezTo>
                  <a:pt x="129814" y="215202"/>
                  <a:pt x="128012" y="217107"/>
                  <a:pt x="125489" y="217107"/>
                </a:cubicBezTo>
                <a:lnTo>
                  <a:pt x="67825" y="217107"/>
                </a:lnTo>
                <a:cubicBezTo>
                  <a:pt x="65302" y="217107"/>
                  <a:pt x="63500" y="215202"/>
                  <a:pt x="63500" y="212535"/>
                </a:cubicBezTo>
                <a:cubicBezTo>
                  <a:pt x="63500" y="210249"/>
                  <a:pt x="65302" y="207963"/>
                  <a:pt x="67825" y="207963"/>
                </a:cubicBezTo>
                <a:close/>
                <a:moveTo>
                  <a:pt x="32919" y="207963"/>
                </a:moveTo>
                <a:lnTo>
                  <a:pt x="44505" y="207963"/>
                </a:lnTo>
                <a:cubicBezTo>
                  <a:pt x="47039" y="207963"/>
                  <a:pt x="48850" y="210249"/>
                  <a:pt x="48850" y="212535"/>
                </a:cubicBezTo>
                <a:cubicBezTo>
                  <a:pt x="48850" y="215202"/>
                  <a:pt x="47039" y="217107"/>
                  <a:pt x="44505" y="217107"/>
                </a:cubicBezTo>
                <a:lnTo>
                  <a:pt x="32919" y="217107"/>
                </a:lnTo>
                <a:cubicBezTo>
                  <a:pt x="30385" y="217107"/>
                  <a:pt x="28575" y="215202"/>
                  <a:pt x="28575" y="212535"/>
                </a:cubicBezTo>
                <a:cubicBezTo>
                  <a:pt x="28575" y="210249"/>
                  <a:pt x="30385" y="207963"/>
                  <a:pt x="32919" y="207963"/>
                </a:cubicBezTo>
                <a:close/>
                <a:moveTo>
                  <a:pt x="247919" y="201972"/>
                </a:moveTo>
                <a:cubicBezTo>
                  <a:pt x="250065" y="201613"/>
                  <a:pt x="252569" y="203049"/>
                  <a:pt x="253285" y="205204"/>
                </a:cubicBezTo>
                <a:cubicBezTo>
                  <a:pt x="253642" y="207717"/>
                  <a:pt x="252212" y="210231"/>
                  <a:pt x="249707" y="210590"/>
                </a:cubicBezTo>
                <a:lnTo>
                  <a:pt x="223592" y="216335"/>
                </a:lnTo>
                <a:lnTo>
                  <a:pt x="218583" y="234648"/>
                </a:lnTo>
                <a:cubicBezTo>
                  <a:pt x="218226" y="237162"/>
                  <a:pt x="216079" y="238239"/>
                  <a:pt x="213575" y="237880"/>
                </a:cubicBezTo>
                <a:lnTo>
                  <a:pt x="187459" y="232135"/>
                </a:lnTo>
                <a:lnTo>
                  <a:pt x="160271" y="260502"/>
                </a:lnTo>
                <a:cubicBezTo>
                  <a:pt x="159555" y="261220"/>
                  <a:pt x="158482" y="261579"/>
                  <a:pt x="157051" y="261579"/>
                </a:cubicBezTo>
                <a:cubicBezTo>
                  <a:pt x="155978" y="261579"/>
                  <a:pt x="154904" y="261220"/>
                  <a:pt x="154189" y="260502"/>
                </a:cubicBezTo>
                <a:cubicBezTo>
                  <a:pt x="152400" y="259066"/>
                  <a:pt x="152400" y="256193"/>
                  <a:pt x="154189" y="254398"/>
                </a:cubicBezTo>
                <a:lnTo>
                  <a:pt x="183166" y="224235"/>
                </a:lnTo>
                <a:cubicBezTo>
                  <a:pt x="183882" y="223158"/>
                  <a:pt x="185313" y="222799"/>
                  <a:pt x="187102" y="222799"/>
                </a:cubicBezTo>
                <a:lnTo>
                  <a:pt x="211428" y="228544"/>
                </a:lnTo>
                <a:lnTo>
                  <a:pt x="216079" y="211667"/>
                </a:lnTo>
                <a:cubicBezTo>
                  <a:pt x="216437" y="210231"/>
                  <a:pt x="217868" y="208795"/>
                  <a:pt x="219299" y="208436"/>
                </a:cubicBezTo>
                <a:lnTo>
                  <a:pt x="247919" y="201972"/>
                </a:lnTo>
                <a:close/>
                <a:moveTo>
                  <a:pt x="67810" y="179388"/>
                </a:moveTo>
                <a:lnTo>
                  <a:pt x="108042" y="179388"/>
                </a:lnTo>
                <a:cubicBezTo>
                  <a:pt x="110556" y="179388"/>
                  <a:pt x="112353" y="181674"/>
                  <a:pt x="112353" y="184341"/>
                </a:cubicBezTo>
                <a:cubicBezTo>
                  <a:pt x="112353" y="186627"/>
                  <a:pt x="110556" y="188532"/>
                  <a:pt x="108042" y="188532"/>
                </a:cubicBezTo>
                <a:lnTo>
                  <a:pt x="67810" y="188532"/>
                </a:lnTo>
                <a:cubicBezTo>
                  <a:pt x="65296" y="188532"/>
                  <a:pt x="63500" y="186627"/>
                  <a:pt x="63500" y="184341"/>
                </a:cubicBezTo>
                <a:cubicBezTo>
                  <a:pt x="63500" y="181674"/>
                  <a:pt x="65296" y="179388"/>
                  <a:pt x="67810" y="179388"/>
                </a:cubicBezTo>
                <a:close/>
                <a:moveTo>
                  <a:pt x="32919" y="179388"/>
                </a:moveTo>
                <a:lnTo>
                  <a:pt x="44505" y="179388"/>
                </a:lnTo>
                <a:cubicBezTo>
                  <a:pt x="47039" y="179388"/>
                  <a:pt x="48850" y="181674"/>
                  <a:pt x="48850" y="184341"/>
                </a:cubicBezTo>
                <a:cubicBezTo>
                  <a:pt x="48850" y="186627"/>
                  <a:pt x="47039" y="188532"/>
                  <a:pt x="44505" y="188532"/>
                </a:cubicBezTo>
                <a:lnTo>
                  <a:pt x="32919" y="188532"/>
                </a:lnTo>
                <a:cubicBezTo>
                  <a:pt x="30385" y="188532"/>
                  <a:pt x="28575" y="186627"/>
                  <a:pt x="28575" y="184341"/>
                </a:cubicBezTo>
                <a:cubicBezTo>
                  <a:pt x="28575" y="181674"/>
                  <a:pt x="30385" y="179388"/>
                  <a:pt x="32919" y="179388"/>
                </a:cubicBezTo>
                <a:close/>
                <a:moveTo>
                  <a:pt x="226812" y="169863"/>
                </a:moveTo>
                <a:lnTo>
                  <a:pt x="249707" y="174992"/>
                </a:lnTo>
                <a:cubicBezTo>
                  <a:pt x="252212" y="175358"/>
                  <a:pt x="253642" y="177922"/>
                  <a:pt x="253285" y="180120"/>
                </a:cubicBezTo>
                <a:cubicBezTo>
                  <a:pt x="252569" y="182685"/>
                  <a:pt x="250065" y="184150"/>
                  <a:pt x="248276" y="183784"/>
                </a:cubicBezTo>
                <a:lnTo>
                  <a:pt x="227169" y="179021"/>
                </a:lnTo>
                <a:lnTo>
                  <a:pt x="200338" y="204666"/>
                </a:lnTo>
                <a:cubicBezTo>
                  <a:pt x="198907" y="206131"/>
                  <a:pt x="196761" y="206131"/>
                  <a:pt x="194972" y="205032"/>
                </a:cubicBezTo>
                <a:lnTo>
                  <a:pt x="180304" y="194408"/>
                </a:lnTo>
                <a:lnTo>
                  <a:pt x="159913" y="211626"/>
                </a:lnTo>
                <a:cubicBezTo>
                  <a:pt x="158840" y="211992"/>
                  <a:pt x="158124" y="212359"/>
                  <a:pt x="157051" y="212359"/>
                </a:cubicBezTo>
                <a:cubicBezTo>
                  <a:pt x="155978" y="212359"/>
                  <a:pt x="154904" y="211992"/>
                  <a:pt x="153831" y="210893"/>
                </a:cubicBezTo>
                <a:cubicBezTo>
                  <a:pt x="152400" y="208695"/>
                  <a:pt x="152758" y="206131"/>
                  <a:pt x="154547" y="204666"/>
                </a:cubicBezTo>
                <a:lnTo>
                  <a:pt x="177800" y="185616"/>
                </a:lnTo>
                <a:cubicBezTo>
                  <a:pt x="179231" y="184517"/>
                  <a:pt x="181378" y="184150"/>
                  <a:pt x="182809" y="185616"/>
                </a:cubicBezTo>
                <a:lnTo>
                  <a:pt x="197119" y="195873"/>
                </a:lnTo>
                <a:lnTo>
                  <a:pt x="223234" y="170962"/>
                </a:lnTo>
                <a:cubicBezTo>
                  <a:pt x="224307" y="169863"/>
                  <a:pt x="225738" y="169863"/>
                  <a:pt x="226812" y="169863"/>
                </a:cubicBezTo>
                <a:close/>
                <a:moveTo>
                  <a:pt x="67825" y="149225"/>
                </a:moveTo>
                <a:lnTo>
                  <a:pt x="125489" y="149225"/>
                </a:lnTo>
                <a:cubicBezTo>
                  <a:pt x="128012" y="149225"/>
                  <a:pt x="129814" y="151423"/>
                  <a:pt x="129814" y="153621"/>
                </a:cubicBezTo>
                <a:cubicBezTo>
                  <a:pt x="129814" y="156185"/>
                  <a:pt x="128012" y="158384"/>
                  <a:pt x="125489" y="158384"/>
                </a:cubicBezTo>
                <a:lnTo>
                  <a:pt x="67825" y="158384"/>
                </a:lnTo>
                <a:cubicBezTo>
                  <a:pt x="65302" y="158384"/>
                  <a:pt x="63500" y="156185"/>
                  <a:pt x="63500" y="153621"/>
                </a:cubicBezTo>
                <a:cubicBezTo>
                  <a:pt x="63500" y="151423"/>
                  <a:pt x="65302" y="149225"/>
                  <a:pt x="67825" y="149225"/>
                </a:cubicBezTo>
                <a:close/>
                <a:moveTo>
                  <a:pt x="32919" y="149225"/>
                </a:moveTo>
                <a:lnTo>
                  <a:pt x="44505" y="149225"/>
                </a:lnTo>
                <a:cubicBezTo>
                  <a:pt x="47039" y="149225"/>
                  <a:pt x="48850" y="151423"/>
                  <a:pt x="48850" y="153621"/>
                </a:cubicBezTo>
                <a:cubicBezTo>
                  <a:pt x="48850" y="156185"/>
                  <a:pt x="47039" y="158384"/>
                  <a:pt x="44505" y="158384"/>
                </a:cubicBezTo>
                <a:lnTo>
                  <a:pt x="32919" y="158384"/>
                </a:lnTo>
                <a:cubicBezTo>
                  <a:pt x="30385" y="158384"/>
                  <a:pt x="28575" y="156185"/>
                  <a:pt x="28575" y="153621"/>
                </a:cubicBezTo>
                <a:cubicBezTo>
                  <a:pt x="28575" y="151423"/>
                  <a:pt x="30385" y="149225"/>
                  <a:pt x="32919" y="149225"/>
                </a:cubicBezTo>
                <a:close/>
                <a:moveTo>
                  <a:pt x="89976" y="122238"/>
                </a:moveTo>
                <a:lnTo>
                  <a:pt x="123982" y="122238"/>
                </a:lnTo>
                <a:cubicBezTo>
                  <a:pt x="126461" y="122238"/>
                  <a:pt x="128233" y="124143"/>
                  <a:pt x="128233" y="126810"/>
                </a:cubicBezTo>
                <a:cubicBezTo>
                  <a:pt x="128233" y="129477"/>
                  <a:pt x="126461" y="131382"/>
                  <a:pt x="123982" y="131382"/>
                </a:cubicBezTo>
                <a:lnTo>
                  <a:pt x="89976" y="131382"/>
                </a:lnTo>
                <a:cubicBezTo>
                  <a:pt x="87850" y="131382"/>
                  <a:pt x="85725" y="129477"/>
                  <a:pt x="85725" y="126810"/>
                </a:cubicBezTo>
                <a:cubicBezTo>
                  <a:pt x="85725" y="124143"/>
                  <a:pt x="87850" y="122238"/>
                  <a:pt x="89976" y="122238"/>
                </a:cubicBezTo>
                <a:close/>
                <a:moveTo>
                  <a:pt x="32826" y="122238"/>
                </a:moveTo>
                <a:lnTo>
                  <a:pt x="66832" y="122238"/>
                </a:lnTo>
                <a:cubicBezTo>
                  <a:pt x="69311" y="122238"/>
                  <a:pt x="71083" y="124143"/>
                  <a:pt x="71083" y="126810"/>
                </a:cubicBezTo>
                <a:cubicBezTo>
                  <a:pt x="71083" y="129477"/>
                  <a:pt x="69311" y="131382"/>
                  <a:pt x="66832" y="131382"/>
                </a:cubicBezTo>
                <a:lnTo>
                  <a:pt x="32826" y="131382"/>
                </a:lnTo>
                <a:cubicBezTo>
                  <a:pt x="30346" y="131382"/>
                  <a:pt x="28575" y="129477"/>
                  <a:pt x="28575" y="126810"/>
                </a:cubicBezTo>
                <a:cubicBezTo>
                  <a:pt x="28575" y="124143"/>
                  <a:pt x="30346" y="122238"/>
                  <a:pt x="32826" y="122238"/>
                </a:cubicBezTo>
                <a:close/>
                <a:moveTo>
                  <a:pt x="205362" y="117793"/>
                </a:moveTo>
                <a:lnTo>
                  <a:pt x="180863" y="148154"/>
                </a:lnTo>
                <a:cubicBezTo>
                  <a:pt x="186987" y="152083"/>
                  <a:pt x="194914" y="154583"/>
                  <a:pt x="203200" y="154583"/>
                </a:cubicBezTo>
                <a:cubicBezTo>
                  <a:pt x="224817" y="154583"/>
                  <a:pt x="242471" y="138510"/>
                  <a:pt x="244633" y="117793"/>
                </a:cubicBezTo>
                <a:lnTo>
                  <a:pt x="205362" y="117793"/>
                </a:lnTo>
                <a:close/>
                <a:moveTo>
                  <a:pt x="67825" y="92075"/>
                </a:moveTo>
                <a:lnTo>
                  <a:pt x="125489" y="92075"/>
                </a:lnTo>
                <a:cubicBezTo>
                  <a:pt x="128012" y="92075"/>
                  <a:pt x="129814" y="93980"/>
                  <a:pt x="129814" y="96647"/>
                </a:cubicBezTo>
                <a:cubicBezTo>
                  <a:pt x="129814" y="99314"/>
                  <a:pt x="128012" y="101219"/>
                  <a:pt x="125489" y="101219"/>
                </a:cubicBezTo>
                <a:lnTo>
                  <a:pt x="67825" y="101219"/>
                </a:lnTo>
                <a:cubicBezTo>
                  <a:pt x="65302" y="101219"/>
                  <a:pt x="63500" y="99314"/>
                  <a:pt x="63500" y="96647"/>
                </a:cubicBezTo>
                <a:cubicBezTo>
                  <a:pt x="63500" y="93980"/>
                  <a:pt x="65302" y="92075"/>
                  <a:pt x="67825" y="92075"/>
                </a:cubicBezTo>
                <a:close/>
                <a:moveTo>
                  <a:pt x="32919" y="92075"/>
                </a:moveTo>
                <a:lnTo>
                  <a:pt x="44505" y="92075"/>
                </a:lnTo>
                <a:cubicBezTo>
                  <a:pt x="47039" y="92075"/>
                  <a:pt x="48850" y="93980"/>
                  <a:pt x="48850" y="96647"/>
                </a:cubicBezTo>
                <a:cubicBezTo>
                  <a:pt x="48850" y="99314"/>
                  <a:pt x="47039" y="101219"/>
                  <a:pt x="44505" y="101219"/>
                </a:cubicBezTo>
                <a:lnTo>
                  <a:pt x="32919" y="101219"/>
                </a:lnTo>
                <a:cubicBezTo>
                  <a:pt x="30385" y="101219"/>
                  <a:pt x="28575" y="99314"/>
                  <a:pt x="28575" y="96647"/>
                </a:cubicBezTo>
                <a:cubicBezTo>
                  <a:pt x="28575" y="93980"/>
                  <a:pt x="30385" y="92075"/>
                  <a:pt x="32919" y="92075"/>
                </a:cubicBezTo>
                <a:close/>
                <a:moveTo>
                  <a:pt x="207524" y="72072"/>
                </a:moveTo>
                <a:lnTo>
                  <a:pt x="207524" y="109220"/>
                </a:lnTo>
                <a:lnTo>
                  <a:pt x="244633" y="109220"/>
                </a:lnTo>
                <a:cubicBezTo>
                  <a:pt x="242831" y="89932"/>
                  <a:pt x="226979" y="74216"/>
                  <a:pt x="207524" y="72072"/>
                </a:cubicBezTo>
                <a:close/>
                <a:moveTo>
                  <a:pt x="198517" y="72072"/>
                </a:moveTo>
                <a:cubicBezTo>
                  <a:pt x="177620" y="74573"/>
                  <a:pt x="161407" y="92075"/>
                  <a:pt x="161407" y="113506"/>
                </a:cubicBezTo>
                <a:cubicBezTo>
                  <a:pt x="161407" y="124936"/>
                  <a:pt x="166091" y="135652"/>
                  <a:pt x="173657" y="143153"/>
                </a:cubicBezTo>
                <a:lnTo>
                  <a:pt x="198517" y="112078"/>
                </a:lnTo>
                <a:lnTo>
                  <a:pt x="198517" y="72072"/>
                </a:lnTo>
                <a:close/>
                <a:moveTo>
                  <a:pt x="203200" y="63500"/>
                </a:moveTo>
                <a:cubicBezTo>
                  <a:pt x="230942" y="63500"/>
                  <a:pt x="253640" y="86003"/>
                  <a:pt x="253640" y="113506"/>
                </a:cubicBezTo>
                <a:cubicBezTo>
                  <a:pt x="253640" y="141367"/>
                  <a:pt x="230942" y="163156"/>
                  <a:pt x="203200" y="163156"/>
                </a:cubicBezTo>
                <a:cubicBezTo>
                  <a:pt x="175098" y="163156"/>
                  <a:pt x="152400" y="141367"/>
                  <a:pt x="152400" y="113506"/>
                </a:cubicBezTo>
                <a:cubicBezTo>
                  <a:pt x="152400" y="86003"/>
                  <a:pt x="175098" y="63500"/>
                  <a:pt x="203200" y="63500"/>
                </a:cubicBezTo>
                <a:close/>
                <a:moveTo>
                  <a:pt x="67825" y="63500"/>
                </a:moveTo>
                <a:lnTo>
                  <a:pt x="125489" y="63500"/>
                </a:lnTo>
                <a:cubicBezTo>
                  <a:pt x="128012" y="63500"/>
                  <a:pt x="129814" y="65786"/>
                  <a:pt x="129814" y="68072"/>
                </a:cubicBezTo>
                <a:cubicBezTo>
                  <a:pt x="129814" y="70358"/>
                  <a:pt x="128012" y="72644"/>
                  <a:pt x="125489" y="72644"/>
                </a:cubicBezTo>
                <a:lnTo>
                  <a:pt x="67825" y="72644"/>
                </a:lnTo>
                <a:cubicBezTo>
                  <a:pt x="65302" y="72644"/>
                  <a:pt x="63500" y="70358"/>
                  <a:pt x="63500" y="68072"/>
                </a:cubicBezTo>
                <a:cubicBezTo>
                  <a:pt x="63500" y="65786"/>
                  <a:pt x="65302" y="63500"/>
                  <a:pt x="67825" y="63500"/>
                </a:cubicBezTo>
                <a:close/>
                <a:moveTo>
                  <a:pt x="32919" y="63500"/>
                </a:moveTo>
                <a:lnTo>
                  <a:pt x="44505" y="63500"/>
                </a:lnTo>
                <a:cubicBezTo>
                  <a:pt x="47039" y="63500"/>
                  <a:pt x="48850" y="65786"/>
                  <a:pt x="48850" y="68072"/>
                </a:cubicBezTo>
                <a:cubicBezTo>
                  <a:pt x="48850" y="70358"/>
                  <a:pt x="47039" y="72644"/>
                  <a:pt x="44505" y="72644"/>
                </a:cubicBezTo>
                <a:lnTo>
                  <a:pt x="32919" y="72644"/>
                </a:lnTo>
                <a:cubicBezTo>
                  <a:pt x="30385" y="72644"/>
                  <a:pt x="28575" y="70358"/>
                  <a:pt x="28575" y="68072"/>
                </a:cubicBezTo>
                <a:cubicBezTo>
                  <a:pt x="28575" y="65786"/>
                  <a:pt x="30385" y="63500"/>
                  <a:pt x="32919" y="63500"/>
                </a:cubicBezTo>
                <a:close/>
                <a:moveTo>
                  <a:pt x="167859" y="34925"/>
                </a:moveTo>
                <a:lnTo>
                  <a:pt x="212778" y="34925"/>
                </a:lnTo>
                <a:cubicBezTo>
                  <a:pt x="214952" y="34925"/>
                  <a:pt x="217125" y="36830"/>
                  <a:pt x="217125" y="39497"/>
                </a:cubicBezTo>
                <a:cubicBezTo>
                  <a:pt x="217125" y="41783"/>
                  <a:pt x="214952" y="44069"/>
                  <a:pt x="212778" y="44069"/>
                </a:cubicBezTo>
                <a:lnTo>
                  <a:pt x="167859" y="44069"/>
                </a:lnTo>
                <a:cubicBezTo>
                  <a:pt x="165323" y="44069"/>
                  <a:pt x="163512" y="41783"/>
                  <a:pt x="163512" y="39497"/>
                </a:cubicBezTo>
                <a:cubicBezTo>
                  <a:pt x="163512" y="36830"/>
                  <a:pt x="165323" y="34925"/>
                  <a:pt x="167859" y="34925"/>
                </a:cubicBezTo>
                <a:close/>
                <a:moveTo>
                  <a:pt x="72552" y="34925"/>
                </a:moveTo>
                <a:lnTo>
                  <a:pt x="142631" y="34925"/>
                </a:lnTo>
                <a:cubicBezTo>
                  <a:pt x="145491" y="34925"/>
                  <a:pt x="147279" y="36830"/>
                  <a:pt x="147279" y="39497"/>
                </a:cubicBezTo>
                <a:cubicBezTo>
                  <a:pt x="147279" y="41783"/>
                  <a:pt x="145491" y="44069"/>
                  <a:pt x="142631" y="44069"/>
                </a:cubicBezTo>
                <a:lnTo>
                  <a:pt x="72552" y="44069"/>
                </a:lnTo>
                <a:cubicBezTo>
                  <a:pt x="70049" y="44069"/>
                  <a:pt x="68262" y="41783"/>
                  <a:pt x="68262" y="39497"/>
                </a:cubicBezTo>
                <a:cubicBezTo>
                  <a:pt x="68262" y="36830"/>
                  <a:pt x="70049" y="34925"/>
                  <a:pt x="72552" y="34925"/>
                </a:cubicBezTo>
                <a:close/>
                <a:moveTo>
                  <a:pt x="8637" y="8637"/>
                </a:moveTo>
                <a:lnTo>
                  <a:pt x="8637" y="230687"/>
                </a:lnTo>
                <a:lnTo>
                  <a:pt x="50384" y="230687"/>
                </a:lnTo>
                <a:cubicBezTo>
                  <a:pt x="52903" y="230687"/>
                  <a:pt x="54703" y="232487"/>
                  <a:pt x="54703" y="235006"/>
                </a:cubicBezTo>
                <a:lnTo>
                  <a:pt x="54703" y="276753"/>
                </a:lnTo>
                <a:lnTo>
                  <a:pt x="276753" y="276753"/>
                </a:lnTo>
                <a:lnTo>
                  <a:pt x="276753" y="8637"/>
                </a:lnTo>
                <a:lnTo>
                  <a:pt x="8637" y="8637"/>
                </a:lnTo>
                <a:close/>
                <a:moveTo>
                  <a:pt x="4318" y="0"/>
                </a:moveTo>
                <a:lnTo>
                  <a:pt x="281072" y="0"/>
                </a:lnTo>
                <a:cubicBezTo>
                  <a:pt x="283231" y="0"/>
                  <a:pt x="285390" y="2159"/>
                  <a:pt x="285390" y="4678"/>
                </a:cubicBezTo>
                <a:lnTo>
                  <a:pt x="285390" y="281072"/>
                </a:lnTo>
                <a:cubicBezTo>
                  <a:pt x="285390" y="283591"/>
                  <a:pt x="283231" y="285390"/>
                  <a:pt x="281072" y="285390"/>
                </a:cubicBezTo>
                <a:lnTo>
                  <a:pt x="50384" y="285390"/>
                </a:lnTo>
                <a:cubicBezTo>
                  <a:pt x="49304" y="285390"/>
                  <a:pt x="48225" y="285030"/>
                  <a:pt x="47145" y="283951"/>
                </a:cubicBezTo>
                <a:lnTo>
                  <a:pt x="1079" y="237885"/>
                </a:lnTo>
                <a:cubicBezTo>
                  <a:pt x="360" y="237165"/>
                  <a:pt x="0" y="236086"/>
                  <a:pt x="0" y="235006"/>
                </a:cubicBezTo>
                <a:lnTo>
                  <a:pt x="0" y="4678"/>
                </a:lnTo>
                <a:cubicBezTo>
                  <a:pt x="0" y="2159"/>
                  <a:pt x="1799" y="0"/>
                  <a:pt x="4318" y="0"/>
                </a:cubicBezTo>
                <a:close/>
              </a:path>
            </a:pathLst>
          </a:custGeom>
          <a:solidFill>
            <a:srgbClr val="FDF3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Libre Franklin"/>
              <a:buNone/>
            </a:pPr>
            <a:endParaRPr sz="800" b="0" i="0" u="none" strike="noStrike" cap="none">
              <a:solidFill>
                <a:srgbClr val="000000"/>
              </a:solidFill>
              <a:latin typeface="Sakkal Majalla"/>
              <a:ea typeface="Sakkal Majalla"/>
              <a:cs typeface="Sakkal Majalla"/>
              <a:sym typeface="Sakkal Majalla"/>
            </a:endParaRPr>
          </a:p>
        </p:txBody>
      </p:sp>
      <p:sp>
        <p:nvSpPr>
          <p:cNvPr id="623" name="Google Shape;623;p20"/>
          <p:cNvSpPr/>
          <p:nvPr/>
        </p:nvSpPr>
        <p:spPr>
          <a:xfrm flipH="1">
            <a:off x="4658338" y="4055195"/>
            <a:ext cx="457337" cy="457181"/>
          </a:xfrm>
          <a:custGeom>
            <a:avLst/>
            <a:gdLst/>
            <a:ahLst/>
            <a:cxnLst/>
            <a:rect l="l" t="t" r="r" b="b"/>
            <a:pathLst>
              <a:path w="285390" h="285738" extrusionOk="0">
                <a:moveTo>
                  <a:pt x="22415" y="203898"/>
                </a:moveTo>
                <a:cubicBezTo>
                  <a:pt x="24701" y="203898"/>
                  <a:pt x="26606" y="206184"/>
                  <a:pt x="26606" y="208470"/>
                </a:cubicBezTo>
                <a:cubicBezTo>
                  <a:pt x="26606" y="211137"/>
                  <a:pt x="24701" y="213042"/>
                  <a:pt x="22415" y="213042"/>
                </a:cubicBezTo>
                <a:cubicBezTo>
                  <a:pt x="19367" y="213042"/>
                  <a:pt x="17462" y="211137"/>
                  <a:pt x="17462" y="208470"/>
                </a:cubicBezTo>
                <a:cubicBezTo>
                  <a:pt x="17462" y="206184"/>
                  <a:pt x="19367" y="203898"/>
                  <a:pt x="22415" y="203898"/>
                </a:cubicBezTo>
                <a:close/>
                <a:moveTo>
                  <a:pt x="257319" y="203535"/>
                </a:moveTo>
                <a:cubicBezTo>
                  <a:pt x="255160" y="202093"/>
                  <a:pt x="244363" y="206780"/>
                  <a:pt x="236446" y="210025"/>
                </a:cubicBezTo>
                <a:cubicBezTo>
                  <a:pt x="226729" y="214352"/>
                  <a:pt x="214853" y="219039"/>
                  <a:pt x="201177" y="223365"/>
                </a:cubicBezTo>
                <a:cubicBezTo>
                  <a:pt x="201537" y="225528"/>
                  <a:pt x="201537" y="227331"/>
                  <a:pt x="201537" y="229855"/>
                </a:cubicBezTo>
                <a:cubicBezTo>
                  <a:pt x="201177" y="230936"/>
                  <a:pt x="201177" y="232739"/>
                  <a:pt x="200817" y="234181"/>
                </a:cubicBezTo>
                <a:cubicBezTo>
                  <a:pt x="223850" y="228413"/>
                  <a:pt x="240405" y="221202"/>
                  <a:pt x="251921" y="216154"/>
                </a:cubicBezTo>
                <a:cubicBezTo>
                  <a:pt x="253001" y="215794"/>
                  <a:pt x="254080" y="215433"/>
                  <a:pt x="254800" y="215073"/>
                </a:cubicBezTo>
                <a:cubicBezTo>
                  <a:pt x="258039" y="212188"/>
                  <a:pt x="259838" y="208944"/>
                  <a:pt x="259838" y="207141"/>
                </a:cubicBezTo>
                <a:cubicBezTo>
                  <a:pt x="259838" y="206420"/>
                  <a:pt x="259838" y="204978"/>
                  <a:pt x="257319" y="203535"/>
                </a:cubicBezTo>
                <a:close/>
                <a:moveTo>
                  <a:pt x="44986" y="194522"/>
                </a:moveTo>
                <a:lnTo>
                  <a:pt x="44986" y="264827"/>
                </a:lnTo>
                <a:cubicBezTo>
                  <a:pt x="64780" y="270956"/>
                  <a:pt x="181383" y="301963"/>
                  <a:pt x="269555" y="231658"/>
                </a:cubicBezTo>
                <a:cubicBezTo>
                  <a:pt x="271355" y="230576"/>
                  <a:pt x="276753" y="226249"/>
                  <a:pt x="276753" y="222644"/>
                </a:cubicBezTo>
                <a:cubicBezTo>
                  <a:pt x="276753" y="221562"/>
                  <a:pt x="276753" y="220120"/>
                  <a:pt x="274594" y="218318"/>
                </a:cubicBezTo>
                <a:cubicBezTo>
                  <a:pt x="272434" y="216875"/>
                  <a:pt x="264157" y="220481"/>
                  <a:pt x="255160" y="224447"/>
                </a:cubicBezTo>
                <a:cubicBezTo>
                  <a:pt x="241124" y="230215"/>
                  <a:pt x="219171" y="239589"/>
                  <a:pt x="187501" y="245719"/>
                </a:cubicBezTo>
                <a:cubicBezTo>
                  <a:pt x="180303" y="248603"/>
                  <a:pt x="169867" y="250045"/>
                  <a:pt x="157271" y="250045"/>
                </a:cubicBezTo>
                <a:cubicBezTo>
                  <a:pt x="146474" y="250045"/>
                  <a:pt x="133518" y="248963"/>
                  <a:pt x="118763" y="247161"/>
                </a:cubicBezTo>
                <a:cubicBezTo>
                  <a:pt x="116244" y="246800"/>
                  <a:pt x="114444" y="244637"/>
                  <a:pt x="114804" y="242113"/>
                </a:cubicBezTo>
                <a:cubicBezTo>
                  <a:pt x="115164" y="239950"/>
                  <a:pt x="117323" y="238147"/>
                  <a:pt x="119843" y="238508"/>
                </a:cubicBezTo>
                <a:cubicBezTo>
                  <a:pt x="158710" y="243555"/>
                  <a:pt x="176705" y="240671"/>
                  <a:pt x="184622" y="237787"/>
                </a:cubicBezTo>
                <a:lnTo>
                  <a:pt x="184982" y="237787"/>
                </a:lnTo>
                <a:cubicBezTo>
                  <a:pt x="192540" y="234542"/>
                  <a:pt x="192899" y="230576"/>
                  <a:pt x="192899" y="229494"/>
                </a:cubicBezTo>
                <a:cubicBezTo>
                  <a:pt x="193259" y="224086"/>
                  <a:pt x="192180" y="220120"/>
                  <a:pt x="189661" y="217957"/>
                </a:cubicBezTo>
                <a:cubicBezTo>
                  <a:pt x="186422" y="214712"/>
                  <a:pt x="181383" y="214712"/>
                  <a:pt x="181383" y="214712"/>
                </a:cubicBezTo>
                <a:cubicBezTo>
                  <a:pt x="139276" y="215433"/>
                  <a:pt x="131359" y="211107"/>
                  <a:pt x="122362" y="205699"/>
                </a:cubicBezTo>
                <a:cubicBezTo>
                  <a:pt x="113724" y="200651"/>
                  <a:pt x="104007" y="194522"/>
                  <a:pt x="44986" y="194522"/>
                </a:cubicBezTo>
                <a:close/>
                <a:moveTo>
                  <a:pt x="8637" y="194522"/>
                </a:moveTo>
                <a:lnTo>
                  <a:pt x="8637" y="263746"/>
                </a:lnTo>
                <a:lnTo>
                  <a:pt x="36349" y="263746"/>
                </a:lnTo>
                <a:lnTo>
                  <a:pt x="36349" y="194522"/>
                </a:lnTo>
                <a:lnTo>
                  <a:pt x="8637" y="194522"/>
                </a:lnTo>
                <a:close/>
                <a:moveTo>
                  <a:pt x="142122" y="177627"/>
                </a:moveTo>
                <a:cubicBezTo>
                  <a:pt x="145620" y="178344"/>
                  <a:pt x="149117" y="179061"/>
                  <a:pt x="152615" y="179061"/>
                </a:cubicBezTo>
                <a:cubicBezTo>
                  <a:pt x="155064" y="179061"/>
                  <a:pt x="156812" y="180853"/>
                  <a:pt x="156812" y="183363"/>
                </a:cubicBezTo>
                <a:cubicBezTo>
                  <a:pt x="156812" y="185513"/>
                  <a:pt x="155064" y="187664"/>
                  <a:pt x="152615" y="187664"/>
                </a:cubicBezTo>
                <a:cubicBezTo>
                  <a:pt x="148418" y="187664"/>
                  <a:pt x="144220" y="186947"/>
                  <a:pt x="140023" y="185872"/>
                </a:cubicBezTo>
                <a:cubicBezTo>
                  <a:pt x="137924" y="185513"/>
                  <a:pt x="136525" y="183004"/>
                  <a:pt x="136875" y="180853"/>
                </a:cubicBezTo>
                <a:cubicBezTo>
                  <a:pt x="137575" y="178344"/>
                  <a:pt x="140023" y="176910"/>
                  <a:pt x="142122" y="177627"/>
                </a:cubicBezTo>
                <a:close/>
                <a:moveTo>
                  <a:pt x="182534" y="167523"/>
                </a:moveTo>
                <a:cubicBezTo>
                  <a:pt x="184266" y="165798"/>
                  <a:pt x="186690" y="165798"/>
                  <a:pt x="188422" y="167523"/>
                </a:cubicBezTo>
                <a:cubicBezTo>
                  <a:pt x="190154" y="169249"/>
                  <a:pt x="190154" y="171665"/>
                  <a:pt x="188422" y="173390"/>
                </a:cubicBezTo>
                <a:cubicBezTo>
                  <a:pt x="185651" y="176151"/>
                  <a:pt x="182188" y="178912"/>
                  <a:pt x="178378" y="180983"/>
                </a:cubicBezTo>
                <a:cubicBezTo>
                  <a:pt x="178031" y="181328"/>
                  <a:pt x="176992" y="181328"/>
                  <a:pt x="176299" y="181328"/>
                </a:cubicBezTo>
                <a:cubicBezTo>
                  <a:pt x="174914" y="181328"/>
                  <a:pt x="173528" y="180983"/>
                  <a:pt x="172836" y="179602"/>
                </a:cubicBezTo>
                <a:cubicBezTo>
                  <a:pt x="171450" y="177532"/>
                  <a:pt x="172489" y="175116"/>
                  <a:pt x="174221" y="173735"/>
                </a:cubicBezTo>
                <a:cubicBezTo>
                  <a:pt x="177338" y="172010"/>
                  <a:pt x="180109" y="169939"/>
                  <a:pt x="182534" y="167523"/>
                </a:cubicBezTo>
                <a:close/>
                <a:moveTo>
                  <a:pt x="112388" y="157711"/>
                </a:moveTo>
                <a:cubicBezTo>
                  <a:pt x="114527" y="156273"/>
                  <a:pt x="117378" y="156992"/>
                  <a:pt x="118091" y="159148"/>
                </a:cubicBezTo>
                <a:cubicBezTo>
                  <a:pt x="120229" y="162383"/>
                  <a:pt x="122367" y="165259"/>
                  <a:pt x="124862" y="167775"/>
                </a:cubicBezTo>
                <a:cubicBezTo>
                  <a:pt x="126644" y="169572"/>
                  <a:pt x="126644" y="172088"/>
                  <a:pt x="124862" y="173885"/>
                </a:cubicBezTo>
                <a:cubicBezTo>
                  <a:pt x="124149" y="174604"/>
                  <a:pt x="123080" y="174963"/>
                  <a:pt x="121654" y="174963"/>
                </a:cubicBezTo>
                <a:cubicBezTo>
                  <a:pt x="120942" y="174963"/>
                  <a:pt x="119872" y="174604"/>
                  <a:pt x="118803" y="173885"/>
                </a:cubicBezTo>
                <a:cubicBezTo>
                  <a:pt x="115596" y="170650"/>
                  <a:pt x="113101" y="167415"/>
                  <a:pt x="110963" y="163462"/>
                </a:cubicBezTo>
                <a:cubicBezTo>
                  <a:pt x="109537" y="161305"/>
                  <a:pt x="110606" y="158789"/>
                  <a:pt x="112388" y="157711"/>
                </a:cubicBezTo>
                <a:close/>
                <a:moveTo>
                  <a:pt x="200342" y="134048"/>
                </a:moveTo>
                <a:cubicBezTo>
                  <a:pt x="202565" y="134048"/>
                  <a:pt x="204417" y="135827"/>
                  <a:pt x="204417" y="138318"/>
                </a:cubicBezTo>
                <a:cubicBezTo>
                  <a:pt x="204417" y="142943"/>
                  <a:pt x="204046" y="147213"/>
                  <a:pt x="202565" y="151127"/>
                </a:cubicBezTo>
                <a:cubicBezTo>
                  <a:pt x="202194" y="152906"/>
                  <a:pt x="200342" y="154329"/>
                  <a:pt x="198490" y="154329"/>
                </a:cubicBezTo>
                <a:cubicBezTo>
                  <a:pt x="198120" y="154329"/>
                  <a:pt x="197750" y="153973"/>
                  <a:pt x="197379" y="153973"/>
                </a:cubicBezTo>
                <a:cubicBezTo>
                  <a:pt x="194786" y="153262"/>
                  <a:pt x="193675" y="151127"/>
                  <a:pt x="194046" y="148992"/>
                </a:cubicBezTo>
                <a:cubicBezTo>
                  <a:pt x="195157" y="145790"/>
                  <a:pt x="195527" y="142232"/>
                  <a:pt x="195527" y="138673"/>
                </a:cubicBezTo>
                <a:cubicBezTo>
                  <a:pt x="195527" y="136183"/>
                  <a:pt x="197379" y="134048"/>
                  <a:pt x="200342" y="134048"/>
                </a:cubicBezTo>
                <a:close/>
                <a:moveTo>
                  <a:pt x="110225" y="122089"/>
                </a:moveTo>
                <a:cubicBezTo>
                  <a:pt x="112448" y="122830"/>
                  <a:pt x="113930" y="125052"/>
                  <a:pt x="113559" y="127645"/>
                </a:cubicBezTo>
                <a:cubicBezTo>
                  <a:pt x="112448" y="131349"/>
                  <a:pt x="112078" y="135053"/>
                  <a:pt x="112078" y="138757"/>
                </a:cubicBezTo>
                <a:cubicBezTo>
                  <a:pt x="112078" y="140980"/>
                  <a:pt x="109855" y="143202"/>
                  <a:pt x="107632" y="143202"/>
                </a:cubicBezTo>
                <a:cubicBezTo>
                  <a:pt x="105410" y="143202"/>
                  <a:pt x="103187" y="141350"/>
                  <a:pt x="103187" y="138757"/>
                </a:cubicBezTo>
                <a:cubicBezTo>
                  <a:pt x="103187" y="133942"/>
                  <a:pt x="103558" y="129867"/>
                  <a:pt x="104669" y="125422"/>
                </a:cubicBezTo>
                <a:cubicBezTo>
                  <a:pt x="105410" y="123200"/>
                  <a:pt x="107632" y="121348"/>
                  <a:pt x="110225" y="122089"/>
                </a:cubicBezTo>
                <a:close/>
                <a:moveTo>
                  <a:pt x="153015" y="105473"/>
                </a:moveTo>
                <a:cubicBezTo>
                  <a:pt x="155524" y="105473"/>
                  <a:pt x="157316" y="107630"/>
                  <a:pt x="157316" y="110148"/>
                </a:cubicBezTo>
                <a:lnTo>
                  <a:pt x="157316" y="112305"/>
                </a:lnTo>
                <a:cubicBezTo>
                  <a:pt x="162335" y="113384"/>
                  <a:pt x="166636" y="116620"/>
                  <a:pt x="168428" y="121295"/>
                </a:cubicBezTo>
                <a:cubicBezTo>
                  <a:pt x="169145" y="123453"/>
                  <a:pt x="168070" y="125970"/>
                  <a:pt x="165919" y="127049"/>
                </a:cubicBezTo>
                <a:cubicBezTo>
                  <a:pt x="163768" y="127768"/>
                  <a:pt x="161259" y="127049"/>
                  <a:pt x="160184" y="124891"/>
                </a:cubicBezTo>
                <a:cubicBezTo>
                  <a:pt x="159467" y="122014"/>
                  <a:pt x="156241" y="120216"/>
                  <a:pt x="153015" y="120216"/>
                </a:cubicBezTo>
                <a:cubicBezTo>
                  <a:pt x="148713" y="120216"/>
                  <a:pt x="145128" y="123453"/>
                  <a:pt x="145128" y="127049"/>
                </a:cubicBezTo>
                <a:cubicBezTo>
                  <a:pt x="145128" y="131364"/>
                  <a:pt x="147638" y="133521"/>
                  <a:pt x="153015" y="133521"/>
                </a:cubicBezTo>
                <a:cubicBezTo>
                  <a:pt x="163051" y="133521"/>
                  <a:pt x="169504" y="139635"/>
                  <a:pt x="169504" y="148624"/>
                </a:cubicBezTo>
                <a:cubicBezTo>
                  <a:pt x="169504" y="155816"/>
                  <a:pt x="164485" y="161570"/>
                  <a:pt x="157316" y="163368"/>
                </a:cubicBezTo>
                <a:lnTo>
                  <a:pt x="157316" y="165885"/>
                </a:lnTo>
                <a:cubicBezTo>
                  <a:pt x="157316" y="168043"/>
                  <a:pt x="155524" y="170200"/>
                  <a:pt x="153015" y="170200"/>
                </a:cubicBezTo>
                <a:cubicBezTo>
                  <a:pt x="150505" y="170200"/>
                  <a:pt x="148713" y="168043"/>
                  <a:pt x="148713" y="165885"/>
                </a:cubicBezTo>
                <a:lnTo>
                  <a:pt x="148713" y="163368"/>
                </a:lnTo>
                <a:cubicBezTo>
                  <a:pt x="143694" y="162289"/>
                  <a:pt x="139751" y="159053"/>
                  <a:pt x="137959" y="154378"/>
                </a:cubicBezTo>
                <a:cubicBezTo>
                  <a:pt x="136884" y="152220"/>
                  <a:pt x="137959" y="149344"/>
                  <a:pt x="140110" y="148624"/>
                </a:cubicBezTo>
                <a:cubicBezTo>
                  <a:pt x="142261" y="147546"/>
                  <a:pt x="144770" y="148624"/>
                  <a:pt x="145845" y="151142"/>
                </a:cubicBezTo>
                <a:cubicBezTo>
                  <a:pt x="146921" y="153659"/>
                  <a:pt x="149788" y="155457"/>
                  <a:pt x="153015" y="155457"/>
                </a:cubicBezTo>
                <a:cubicBezTo>
                  <a:pt x="157316" y="155457"/>
                  <a:pt x="160901" y="152220"/>
                  <a:pt x="160901" y="148624"/>
                </a:cubicBezTo>
                <a:cubicBezTo>
                  <a:pt x="160901" y="144669"/>
                  <a:pt x="158391" y="142152"/>
                  <a:pt x="153015" y="142152"/>
                </a:cubicBezTo>
                <a:cubicBezTo>
                  <a:pt x="142978" y="142152"/>
                  <a:pt x="136525" y="136398"/>
                  <a:pt x="136525" y="127049"/>
                </a:cubicBezTo>
                <a:cubicBezTo>
                  <a:pt x="136525" y="119857"/>
                  <a:pt x="141902" y="114103"/>
                  <a:pt x="148713" y="112305"/>
                </a:cubicBezTo>
                <a:lnTo>
                  <a:pt x="148713" y="110148"/>
                </a:lnTo>
                <a:cubicBezTo>
                  <a:pt x="148713" y="107630"/>
                  <a:pt x="150505" y="105473"/>
                  <a:pt x="153015" y="105473"/>
                </a:cubicBezTo>
                <a:close/>
                <a:moveTo>
                  <a:pt x="182430" y="102507"/>
                </a:moveTo>
                <a:cubicBezTo>
                  <a:pt x="184249" y="100710"/>
                  <a:pt x="187160" y="100710"/>
                  <a:pt x="188979" y="102507"/>
                </a:cubicBezTo>
                <a:cubicBezTo>
                  <a:pt x="191889" y="105383"/>
                  <a:pt x="194799" y="108977"/>
                  <a:pt x="196982" y="112931"/>
                </a:cubicBezTo>
                <a:cubicBezTo>
                  <a:pt x="198073" y="114728"/>
                  <a:pt x="197710" y="117244"/>
                  <a:pt x="195527" y="118682"/>
                </a:cubicBezTo>
                <a:cubicBezTo>
                  <a:pt x="194799" y="119041"/>
                  <a:pt x="194072" y="119400"/>
                  <a:pt x="193344" y="119400"/>
                </a:cubicBezTo>
                <a:cubicBezTo>
                  <a:pt x="191889" y="119400"/>
                  <a:pt x="190434" y="118682"/>
                  <a:pt x="189342" y="116884"/>
                </a:cubicBezTo>
                <a:cubicBezTo>
                  <a:pt x="187523" y="114009"/>
                  <a:pt x="185341" y="111133"/>
                  <a:pt x="182430" y="108617"/>
                </a:cubicBezTo>
                <a:cubicBezTo>
                  <a:pt x="180975" y="106820"/>
                  <a:pt x="180975" y="104304"/>
                  <a:pt x="182430" y="102507"/>
                </a:cubicBezTo>
                <a:close/>
                <a:moveTo>
                  <a:pt x="127529" y="93887"/>
                </a:moveTo>
                <a:cubicBezTo>
                  <a:pt x="129646" y="92773"/>
                  <a:pt x="132115" y="93516"/>
                  <a:pt x="133526" y="95745"/>
                </a:cubicBezTo>
                <a:cubicBezTo>
                  <a:pt x="134584" y="97974"/>
                  <a:pt x="133879" y="100575"/>
                  <a:pt x="131762" y="101690"/>
                </a:cubicBezTo>
                <a:cubicBezTo>
                  <a:pt x="128940" y="103547"/>
                  <a:pt x="126118" y="105776"/>
                  <a:pt x="123648" y="108749"/>
                </a:cubicBezTo>
                <a:cubicBezTo>
                  <a:pt x="122590" y="109492"/>
                  <a:pt x="121532" y="109863"/>
                  <a:pt x="120473" y="109863"/>
                </a:cubicBezTo>
                <a:cubicBezTo>
                  <a:pt x="119415" y="109863"/>
                  <a:pt x="118357" y="109492"/>
                  <a:pt x="117651" y="108749"/>
                </a:cubicBezTo>
                <a:cubicBezTo>
                  <a:pt x="115887" y="106891"/>
                  <a:pt x="115887" y="104290"/>
                  <a:pt x="117651" y="102433"/>
                </a:cubicBezTo>
                <a:cubicBezTo>
                  <a:pt x="120473" y="99089"/>
                  <a:pt x="124001" y="96488"/>
                  <a:pt x="127529" y="93887"/>
                </a:cubicBezTo>
                <a:close/>
                <a:moveTo>
                  <a:pt x="153073" y="88010"/>
                </a:moveTo>
                <a:lnTo>
                  <a:pt x="153423" y="88010"/>
                </a:lnTo>
                <a:cubicBezTo>
                  <a:pt x="157620" y="88010"/>
                  <a:pt x="161817" y="88380"/>
                  <a:pt x="166015" y="89862"/>
                </a:cubicBezTo>
                <a:cubicBezTo>
                  <a:pt x="168113" y="90232"/>
                  <a:pt x="169512" y="92826"/>
                  <a:pt x="168813" y="95048"/>
                </a:cubicBezTo>
                <a:cubicBezTo>
                  <a:pt x="168463" y="97271"/>
                  <a:pt x="166714" y="98752"/>
                  <a:pt x="164965" y="98752"/>
                </a:cubicBezTo>
                <a:cubicBezTo>
                  <a:pt x="164616" y="98752"/>
                  <a:pt x="163916" y="98752"/>
                  <a:pt x="163566" y="98382"/>
                </a:cubicBezTo>
                <a:cubicBezTo>
                  <a:pt x="160418" y="97641"/>
                  <a:pt x="156920" y="96900"/>
                  <a:pt x="153423" y="96900"/>
                </a:cubicBezTo>
                <a:cubicBezTo>
                  <a:pt x="150974" y="96900"/>
                  <a:pt x="149225" y="95048"/>
                  <a:pt x="149225" y="92455"/>
                </a:cubicBezTo>
                <a:cubicBezTo>
                  <a:pt x="149225" y="90232"/>
                  <a:pt x="150974" y="88010"/>
                  <a:pt x="153073" y="88010"/>
                </a:cubicBezTo>
                <a:close/>
                <a:moveTo>
                  <a:pt x="124881" y="61123"/>
                </a:moveTo>
                <a:cubicBezTo>
                  <a:pt x="113365" y="68333"/>
                  <a:pt x="68019" y="100061"/>
                  <a:pt x="69098" y="171447"/>
                </a:cubicBezTo>
                <a:cubicBezTo>
                  <a:pt x="69098" y="176495"/>
                  <a:pt x="68379" y="181542"/>
                  <a:pt x="66939" y="186229"/>
                </a:cubicBezTo>
                <a:cubicBezTo>
                  <a:pt x="109046" y="188032"/>
                  <a:pt x="118403" y="193080"/>
                  <a:pt x="127040" y="198127"/>
                </a:cubicBezTo>
                <a:cubicBezTo>
                  <a:pt x="134958" y="202814"/>
                  <a:pt x="141436" y="206780"/>
                  <a:pt x="181383" y="206059"/>
                </a:cubicBezTo>
                <a:cubicBezTo>
                  <a:pt x="181383" y="206059"/>
                  <a:pt x="189661" y="205699"/>
                  <a:pt x="195779" y="211467"/>
                </a:cubicBezTo>
                <a:cubicBezTo>
                  <a:pt x="196858" y="212549"/>
                  <a:pt x="197578" y="213631"/>
                  <a:pt x="198298" y="215073"/>
                </a:cubicBezTo>
                <a:cubicBezTo>
                  <a:pt x="211614" y="211107"/>
                  <a:pt x="223490" y="206420"/>
                  <a:pt x="233207" y="202093"/>
                </a:cubicBezTo>
                <a:cubicBezTo>
                  <a:pt x="237885" y="199930"/>
                  <a:pt x="242204" y="198127"/>
                  <a:pt x="245803" y="196685"/>
                </a:cubicBezTo>
                <a:cubicBezTo>
                  <a:pt x="241484" y="188753"/>
                  <a:pt x="238965" y="180100"/>
                  <a:pt x="239325" y="171447"/>
                </a:cubicBezTo>
                <a:cubicBezTo>
                  <a:pt x="240045" y="100782"/>
                  <a:pt x="195059" y="68333"/>
                  <a:pt x="183542" y="61123"/>
                </a:cubicBezTo>
                <a:cubicBezTo>
                  <a:pt x="176705" y="66891"/>
                  <a:pt x="165908" y="70136"/>
                  <a:pt x="154032" y="70136"/>
                </a:cubicBezTo>
                <a:cubicBezTo>
                  <a:pt x="142515" y="70136"/>
                  <a:pt x="131719" y="66891"/>
                  <a:pt x="124881" y="61123"/>
                </a:cubicBezTo>
                <a:close/>
                <a:moveTo>
                  <a:pt x="119483" y="8844"/>
                </a:moveTo>
                <a:cubicBezTo>
                  <a:pt x="117683" y="8123"/>
                  <a:pt x="116244" y="9205"/>
                  <a:pt x="115884" y="9926"/>
                </a:cubicBezTo>
                <a:cubicBezTo>
                  <a:pt x="114444" y="11368"/>
                  <a:pt x="113365" y="13531"/>
                  <a:pt x="114444" y="16416"/>
                </a:cubicBezTo>
                <a:lnTo>
                  <a:pt x="128840" y="53551"/>
                </a:lnTo>
                <a:cubicBezTo>
                  <a:pt x="131719" y="56075"/>
                  <a:pt x="135678" y="58238"/>
                  <a:pt x="140356" y="59680"/>
                </a:cubicBezTo>
                <a:lnTo>
                  <a:pt x="137117" y="35524"/>
                </a:lnTo>
                <a:cubicBezTo>
                  <a:pt x="136757" y="33001"/>
                  <a:pt x="138557" y="30837"/>
                  <a:pt x="140716" y="30477"/>
                </a:cubicBezTo>
                <a:cubicBezTo>
                  <a:pt x="142875" y="30116"/>
                  <a:pt x="145394" y="31919"/>
                  <a:pt x="145394" y="34443"/>
                </a:cubicBezTo>
                <a:lnTo>
                  <a:pt x="149353" y="61483"/>
                </a:lnTo>
                <a:cubicBezTo>
                  <a:pt x="150793" y="61483"/>
                  <a:pt x="152592" y="61844"/>
                  <a:pt x="154032" y="61844"/>
                </a:cubicBezTo>
                <a:cubicBezTo>
                  <a:pt x="155831" y="61844"/>
                  <a:pt x="157271" y="61483"/>
                  <a:pt x="159070" y="61483"/>
                </a:cubicBezTo>
                <a:lnTo>
                  <a:pt x="162669" y="34443"/>
                </a:lnTo>
                <a:cubicBezTo>
                  <a:pt x="163029" y="31919"/>
                  <a:pt x="165188" y="30116"/>
                  <a:pt x="167707" y="30477"/>
                </a:cubicBezTo>
                <a:cubicBezTo>
                  <a:pt x="169867" y="30837"/>
                  <a:pt x="171666" y="33001"/>
                  <a:pt x="171306" y="35524"/>
                </a:cubicBezTo>
                <a:lnTo>
                  <a:pt x="168067" y="59680"/>
                </a:lnTo>
                <a:cubicBezTo>
                  <a:pt x="172746" y="58238"/>
                  <a:pt x="176705" y="56075"/>
                  <a:pt x="179224" y="53551"/>
                </a:cubicBezTo>
                <a:lnTo>
                  <a:pt x="193619" y="16416"/>
                </a:lnTo>
                <a:cubicBezTo>
                  <a:pt x="194699" y="13531"/>
                  <a:pt x="193979" y="11368"/>
                  <a:pt x="192540" y="9926"/>
                </a:cubicBezTo>
                <a:cubicBezTo>
                  <a:pt x="192180" y="9205"/>
                  <a:pt x="190740" y="8123"/>
                  <a:pt x="188581" y="8844"/>
                </a:cubicBezTo>
                <a:lnTo>
                  <a:pt x="168067" y="15695"/>
                </a:lnTo>
                <a:cubicBezTo>
                  <a:pt x="159070" y="18939"/>
                  <a:pt x="149353" y="18939"/>
                  <a:pt x="140356" y="15695"/>
                </a:cubicBezTo>
                <a:lnTo>
                  <a:pt x="119483" y="8844"/>
                </a:lnTo>
                <a:close/>
                <a:moveTo>
                  <a:pt x="122362" y="552"/>
                </a:moveTo>
                <a:lnTo>
                  <a:pt x="142875" y="7763"/>
                </a:lnTo>
                <a:cubicBezTo>
                  <a:pt x="150433" y="10287"/>
                  <a:pt x="157990" y="10287"/>
                  <a:pt x="165548" y="7763"/>
                </a:cubicBezTo>
                <a:lnTo>
                  <a:pt x="186062" y="552"/>
                </a:lnTo>
                <a:cubicBezTo>
                  <a:pt x="190380" y="-890"/>
                  <a:pt x="195419" y="552"/>
                  <a:pt x="199018" y="4157"/>
                </a:cubicBezTo>
                <a:cubicBezTo>
                  <a:pt x="202616" y="8123"/>
                  <a:pt x="204056" y="14252"/>
                  <a:pt x="201897" y="19300"/>
                </a:cubicBezTo>
                <a:lnTo>
                  <a:pt x="188221" y="53912"/>
                </a:lnTo>
                <a:cubicBezTo>
                  <a:pt x="201537" y="62204"/>
                  <a:pt x="248682" y="97537"/>
                  <a:pt x="247962" y="171447"/>
                </a:cubicBezTo>
                <a:cubicBezTo>
                  <a:pt x="247962" y="179379"/>
                  <a:pt x="250121" y="187311"/>
                  <a:pt x="254440" y="194522"/>
                </a:cubicBezTo>
                <a:cubicBezTo>
                  <a:pt x="257679" y="194161"/>
                  <a:pt x="260198" y="194522"/>
                  <a:pt x="262717" y="196325"/>
                </a:cubicBezTo>
                <a:cubicBezTo>
                  <a:pt x="267036" y="199930"/>
                  <a:pt x="268116" y="203896"/>
                  <a:pt x="268476" y="206780"/>
                </a:cubicBezTo>
                <a:cubicBezTo>
                  <a:pt x="268476" y="207862"/>
                  <a:pt x="268116" y="208944"/>
                  <a:pt x="267756" y="210025"/>
                </a:cubicBezTo>
                <a:cubicBezTo>
                  <a:pt x="273154" y="208944"/>
                  <a:pt x="276753" y="208944"/>
                  <a:pt x="279992" y="211828"/>
                </a:cubicBezTo>
                <a:cubicBezTo>
                  <a:pt x="284671" y="215794"/>
                  <a:pt x="285390" y="220120"/>
                  <a:pt x="285390" y="223005"/>
                </a:cubicBezTo>
                <a:cubicBezTo>
                  <a:pt x="285030" y="231658"/>
                  <a:pt x="275673" y="238147"/>
                  <a:pt x="274954" y="238868"/>
                </a:cubicBezTo>
                <a:cubicBezTo>
                  <a:pt x="228528" y="275643"/>
                  <a:pt x="174545" y="285738"/>
                  <a:pt x="129919" y="285738"/>
                </a:cubicBezTo>
                <a:cubicBezTo>
                  <a:pt x="82414" y="285738"/>
                  <a:pt x="45346" y="274201"/>
                  <a:pt x="39948" y="272398"/>
                </a:cubicBezTo>
                <a:lnTo>
                  <a:pt x="4318" y="272398"/>
                </a:lnTo>
                <a:cubicBezTo>
                  <a:pt x="1799" y="272398"/>
                  <a:pt x="0" y="270596"/>
                  <a:pt x="0" y="268072"/>
                </a:cubicBezTo>
                <a:lnTo>
                  <a:pt x="0" y="190195"/>
                </a:lnTo>
                <a:cubicBezTo>
                  <a:pt x="0" y="187672"/>
                  <a:pt x="1799" y="185869"/>
                  <a:pt x="4318" y="185869"/>
                </a:cubicBezTo>
                <a:lnTo>
                  <a:pt x="40667" y="185869"/>
                </a:lnTo>
                <a:cubicBezTo>
                  <a:pt x="46786" y="185869"/>
                  <a:pt x="52544" y="185869"/>
                  <a:pt x="57942" y="185869"/>
                </a:cubicBezTo>
                <a:cubicBezTo>
                  <a:pt x="59382" y="181182"/>
                  <a:pt x="60461" y="176495"/>
                  <a:pt x="60461" y="171447"/>
                </a:cubicBezTo>
                <a:cubicBezTo>
                  <a:pt x="59382" y="97537"/>
                  <a:pt x="106887" y="62204"/>
                  <a:pt x="119843" y="53912"/>
                </a:cubicBezTo>
                <a:lnTo>
                  <a:pt x="106527" y="19300"/>
                </a:lnTo>
                <a:cubicBezTo>
                  <a:pt x="104367" y="14252"/>
                  <a:pt x="105807" y="8123"/>
                  <a:pt x="109406" y="4157"/>
                </a:cubicBezTo>
                <a:cubicBezTo>
                  <a:pt x="112645" y="552"/>
                  <a:pt x="117683" y="-890"/>
                  <a:pt x="122362" y="552"/>
                </a:cubicBezTo>
                <a:close/>
              </a:path>
            </a:pathLst>
          </a:custGeom>
          <a:solidFill>
            <a:srgbClr val="FDF3C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800"/>
              <a:buFont typeface="Libre Franklin"/>
              <a:buNone/>
            </a:pPr>
            <a:endParaRPr sz="800" b="0" i="0" u="none" strike="noStrike" cap="none">
              <a:solidFill>
                <a:srgbClr val="000000"/>
              </a:solidFill>
              <a:latin typeface="Sakkal Majalla"/>
              <a:ea typeface="Sakkal Majalla"/>
              <a:cs typeface="Sakkal Majalla"/>
              <a:sym typeface="Sakkal Majalla"/>
            </a:endParaRPr>
          </a:p>
        </p:txBody>
      </p:sp>
      <p:sp>
        <p:nvSpPr>
          <p:cNvPr id="624" name="Google Shape;624;p20"/>
          <p:cNvSpPr/>
          <p:nvPr/>
        </p:nvSpPr>
        <p:spPr>
          <a:xfrm>
            <a:off x="4658475" y="4925872"/>
            <a:ext cx="457337" cy="457337"/>
          </a:xfrm>
          <a:custGeom>
            <a:avLst/>
            <a:gdLst/>
            <a:ahLst/>
            <a:cxnLst/>
            <a:rect l="l" t="t" r="r" b="b"/>
            <a:pathLst>
              <a:path w="285390" h="285390" extrusionOk="0">
                <a:moveTo>
                  <a:pt x="237525" y="259479"/>
                </a:moveTo>
                <a:cubicBezTo>
                  <a:pt x="227449" y="259479"/>
                  <a:pt x="218811" y="267036"/>
                  <a:pt x="216652" y="276753"/>
                </a:cubicBezTo>
                <a:lnTo>
                  <a:pt x="259119" y="276753"/>
                </a:lnTo>
                <a:cubicBezTo>
                  <a:pt x="256959" y="267036"/>
                  <a:pt x="248322" y="259479"/>
                  <a:pt x="237525" y="259479"/>
                </a:cubicBezTo>
                <a:close/>
                <a:moveTo>
                  <a:pt x="47505" y="259479"/>
                </a:moveTo>
                <a:cubicBezTo>
                  <a:pt x="37068" y="259479"/>
                  <a:pt x="28071" y="267036"/>
                  <a:pt x="26271" y="276753"/>
                </a:cubicBezTo>
                <a:lnTo>
                  <a:pt x="68738" y="276753"/>
                </a:lnTo>
                <a:cubicBezTo>
                  <a:pt x="66579" y="267036"/>
                  <a:pt x="57942" y="259479"/>
                  <a:pt x="47505" y="259479"/>
                </a:cubicBezTo>
                <a:close/>
                <a:moveTo>
                  <a:pt x="105087" y="253720"/>
                </a:moveTo>
                <a:cubicBezTo>
                  <a:pt x="91411" y="253720"/>
                  <a:pt x="80254" y="263797"/>
                  <a:pt x="78095" y="276753"/>
                </a:cubicBezTo>
                <a:lnTo>
                  <a:pt x="132079" y="276753"/>
                </a:lnTo>
                <a:cubicBezTo>
                  <a:pt x="129919" y="263797"/>
                  <a:pt x="118763" y="253720"/>
                  <a:pt x="105087" y="253720"/>
                </a:cubicBezTo>
                <a:close/>
                <a:moveTo>
                  <a:pt x="174185" y="247962"/>
                </a:moveTo>
                <a:cubicBezTo>
                  <a:pt x="157631" y="247962"/>
                  <a:pt x="143595" y="260918"/>
                  <a:pt x="141436" y="276753"/>
                </a:cubicBezTo>
                <a:lnTo>
                  <a:pt x="207295" y="276753"/>
                </a:lnTo>
                <a:cubicBezTo>
                  <a:pt x="205136" y="260918"/>
                  <a:pt x="191100" y="247962"/>
                  <a:pt x="174185" y="247962"/>
                </a:cubicBezTo>
                <a:close/>
                <a:moveTo>
                  <a:pt x="131359" y="178864"/>
                </a:moveTo>
                <a:cubicBezTo>
                  <a:pt x="102927" y="178864"/>
                  <a:pt x="80254" y="200457"/>
                  <a:pt x="77735" y="227808"/>
                </a:cubicBezTo>
                <a:lnTo>
                  <a:pt x="84933" y="227808"/>
                </a:lnTo>
                <a:cubicBezTo>
                  <a:pt x="113005" y="227808"/>
                  <a:pt x="136037" y="206215"/>
                  <a:pt x="138197" y="178864"/>
                </a:cubicBezTo>
                <a:lnTo>
                  <a:pt x="131359" y="178864"/>
                </a:lnTo>
                <a:close/>
                <a:moveTo>
                  <a:pt x="8637" y="161589"/>
                </a:moveTo>
                <a:cubicBezTo>
                  <a:pt x="10796" y="188941"/>
                  <a:pt x="33829" y="210534"/>
                  <a:pt x="61900" y="210534"/>
                </a:cubicBezTo>
                <a:lnTo>
                  <a:pt x="69098" y="210534"/>
                </a:lnTo>
                <a:cubicBezTo>
                  <a:pt x="66579" y="183183"/>
                  <a:pt x="43546" y="161589"/>
                  <a:pt x="15835" y="161589"/>
                </a:cubicBezTo>
                <a:lnTo>
                  <a:pt x="8637" y="161589"/>
                </a:lnTo>
                <a:close/>
                <a:moveTo>
                  <a:pt x="269555" y="155831"/>
                </a:moveTo>
                <a:cubicBezTo>
                  <a:pt x="241484" y="155831"/>
                  <a:pt x="218451" y="177424"/>
                  <a:pt x="216292" y="204776"/>
                </a:cubicBezTo>
                <a:lnTo>
                  <a:pt x="223490" y="204776"/>
                </a:lnTo>
                <a:cubicBezTo>
                  <a:pt x="251201" y="204776"/>
                  <a:pt x="274234" y="183183"/>
                  <a:pt x="276753" y="155831"/>
                </a:cubicBezTo>
                <a:lnTo>
                  <a:pt x="269555" y="155831"/>
                </a:lnTo>
                <a:close/>
                <a:moveTo>
                  <a:pt x="147194" y="132439"/>
                </a:moveTo>
                <a:cubicBezTo>
                  <a:pt x="149353" y="160150"/>
                  <a:pt x="172386" y="181743"/>
                  <a:pt x="200457" y="181743"/>
                </a:cubicBezTo>
                <a:lnTo>
                  <a:pt x="207295" y="181743"/>
                </a:lnTo>
                <a:cubicBezTo>
                  <a:pt x="205136" y="154392"/>
                  <a:pt x="182103" y="132439"/>
                  <a:pt x="154032" y="132439"/>
                </a:cubicBezTo>
                <a:lnTo>
                  <a:pt x="147194" y="132439"/>
                </a:lnTo>
                <a:close/>
                <a:moveTo>
                  <a:pt x="107759" y="85725"/>
                </a:moveTo>
                <a:cubicBezTo>
                  <a:pt x="110426" y="85725"/>
                  <a:pt x="112331" y="88011"/>
                  <a:pt x="112331" y="90678"/>
                </a:cubicBezTo>
                <a:cubicBezTo>
                  <a:pt x="112331" y="92964"/>
                  <a:pt x="110426" y="94869"/>
                  <a:pt x="107759" y="94869"/>
                </a:cubicBezTo>
                <a:cubicBezTo>
                  <a:pt x="105473" y="94869"/>
                  <a:pt x="103187" y="92964"/>
                  <a:pt x="103187" y="90678"/>
                </a:cubicBezTo>
                <a:cubicBezTo>
                  <a:pt x="103187" y="88011"/>
                  <a:pt x="105473" y="85725"/>
                  <a:pt x="107759" y="85725"/>
                </a:cubicBezTo>
                <a:close/>
                <a:moveTo>
                  <a:pt x="39497" y="85725"/>
                </a:moveTo>
                <a:cubicBezTo>
                  <a:pt x="41783" y="85725"/>
                  <a:pt x="44069" y="88011"/>
                  <a:pt x="44069" y="90678"/>
                </a:cubicBezTo>
                <a:cubicBezTo>
                  <a:pt x="44069" y="92964"/>
                  <a:pt x="41783" y="94869"/>
                  <a:pt x="39497" y="94869"/>
                </a:cubicBezTo>
                <a:cubicBezTo>
                  <a:pt x="36830" y="94869"/>
                  <a:pt x="34925" y="92964"/>
                  <a:pt x="34925" y="90678"/>
                </a:cubicBezTo>
                <a:cubicBezTo>
                  <a:pt x="34925" y="88011"/>
                  <a:pt x="36830" y="85725"/>
                  <a:pt x="39497" y="85725"/>
                </a:cubicBezTo>
                <a:close/>
                <a:moveTo>
                  <a:pt x="245491" y="57150"/>
                </a:moveTo>
                <a:cubicBezTo>
                  <a:pt x="248539" y="57150"/>
                  <a:pt x="250444" y="59055"/>
                  <a:pt x="250444" y="61341"/>
                </a:cubicBezTo>
                <a:cubicBezTo>
                  <a:pt x="250444" y="64008"/>
                  <a:pt x="248539" y="66294"/>
                  <a:pt x="245491" y="66294"/>
                </a:cubicBezTo>
                <a:cubicBezTo>
                  <a:pt x="243205" y="66294"/>
                  <a:pt x="241300" y="64008"/>
                  <a:pt x="241300" y="61341"/>
                </a:cubicBezTo>
                <a:cubicBezTo>
                  <a:pt x="241300" y="59055"/>
                  <a:pt x="243205" y="57150"/>
                  <a:pt x="245491" y="57150"/>
                </a:cubicBezTo>
                <a:close/>
                <a:moveTo>
                  <a:pt x="176675" y="57150"/>
                </a:moveTo>
                <a:cubicBezTo>
                  <a:pt x="178991" y="57150"/>
                  <a:pt x="180644" y="59055"/>
                  <a:pt x="180644" y="61341"/>
                </a:cubicBezTo>
                <a:cubicBezTo>
                  <a:pt x="180644" y="64008"/>
                  <a:pt x="178991" y="66294"/>
                  <a:pt x="176675" y="66294"/>
                </a:cubicBezTo>
                <a:cubicBezTo>
                  <a:pt x="174691" y="66294"/>
                  <a:pt x="173037" y="64008"/>
                  <a:pt x="173037" y="61341"/>
                </a:cubicBezTo>
                <a:cubicBezTo>
                  <a:pt x="173037" y="59055"/>
                  <a:pt x="174691" y="57150"/>
                  <a:pt x="176675" y="57150"/>
                </a:cubicBezTo>
                <a:close/>
                <a:moveTo>
                  <a:pt x="72845" y="49213"/>
                </a:moveTo>
                <a:cubicBezTo>
                  <a:pt x="75357" y="49213"/>
                  <a:pt x="77152" y="51026"/>
                  <a:pt x="77152" y="53202"/>
                </a:cubicBezTo>
                <a:lnTo>
                  <a:pt x="77152" y="57554"/>
                </a:lnTo>
                <a:cubicBezTo>
                  <a:pt x="83971" y="59005"/>
                  <a:pt x="89355" y="63357"/>
                  <a:pt x="91867" y="69159"/>
                </a:cubicBezTo>
                <a:cubicBezTo>
                  <a:pt x="92944" y="71698"/>
                  <a:pt x="91867" y="74236"/>
                  <a:pt x="89355" y="74962"/>
                </a:cubicBezTo>
                <a:cubicBezTo>
                  <a:pt x="87560" y="76050"/>
                  <a:pt x="84689" y="74962"/>
                  <a:pt x="83971" y="72786"/>
                </a:cubicBezTo>
                <a:cubicBezTo>
                  <a:pt x="82177" y="68434"/>
                  <a:pt x="77870" y="65895"/>
                  <a:pt x="72845" y="65895"/>
                </a:cubicBezTo>
                <a:cubicBezTo>
                  <a:pt x="66384" y="65895"/>
                  <a:pt x="61001" y="70610"/>
                  <a:pt x="61001" y="76412"/>
                </a:cubicBezTo>
                <a:cubicBezTo>
                  <a:pt x="61001" y="83303"/>
                  <a:pt x="65308" y="86567"/>
                  <a:pt x="72845" y="86567"/>
                </a:cubicBezTo>
                <a:cubicBezTo>
                  <a:pt x="87919" y="86567"/>
                  <a:pt x="93303" y="96722"/>
                  <a:pt x="93303" y="105788"/>
                </a:cubicBezTo>
                <a:cubicBezTo>
                  <a:pt x="93303" y="115217"/>
                  <a:pt x="86483" y="122833"/>
                  <a:pt x="77152" y="124646"/>
                </a:cubicBezTo>
                <a:lnTo>
                  <a:pt x="77152" y="128998"/>
                </a:lnTo>
                <a:cubicBezTo>
                  <a:pt x="77152" y="131174"/>
                  <a:pt x="75357" y="132988"/>
                  <a:pt x="72845" y="132988"/>
                </a:cubicBezTo>
                <a:cubicBezTo>
                  <a:pt x="70332" y="132988"/>
                  <a:pt x="68538" y="131174"/>
                  <a:pt x="68538" y="128998"/>
                </a:cubicBezTo>
                <a:lnTo>
                  <a:pt x="68538" y="124646"/>
                </a:lnTo>
                <a:cubicBezTo>
                  <a:pt x="62077" y="123196"/>
                  <a:pt x="56335" y="119206"/>
                  <a:pt x="53822" y="113041"/>
                </a:cubicBezTo>
                <a:cubicBezTo>
                  <a:pt x="52746" y="110503"/>
                  <a:pt x="53822" y="108327"/>
                  <a:pt x="56335" y="107239"/>
                </a:cubicBezTo>
                <a:cubicBezTo>
                  <a:pt x="58488" y="106151"/>
                  <a:pt x="61001" y="107239"/>
                  <a:pt x="61718" y="109415"/>
                </a:cubicBezTo>
                <a:cubicBezTo>
                  <a:pt x="63513" y="113404"/>
                  <a:pt x="68179" y="116305"/>
                  <a:pt x="72845" y="116305"/>
                </a:cubicBezTo>
                <a:cubicBezTo>
                  <a:pt x="79305" y="116305"/>
                  <a:pt x="84689" y="111591"/>
                  <a:pt x="84689" y="105788"/>
                </a:cubicBezTo>
                <a:cubicBezTo>
                  <a:pt x="84689" y="98897"/>
                  <a:pt x="80741" y="95271"/>
                  <a:pt x="72845" y="95271"/>
                </a:cubicBezTo>
                <a:cubicBezTo>
                  <a:pt x="57770" y="95271"/>
                  <a:pt x="52387" y="85842"/>
                  <a:pt x="52387" y="76412"/>
                </a:cubicBezTo>
                <a:cubicBezTo>
                  <a:pt x="52387" y="66983"/>
                  <a:pt x="59206" y="59367"/>
                  <a:pt x="68538" y="57554"/>
                </a:cubicBezTo>
                <a:lnTo>
                  <a:pt x="68538" y="53202"/>
                </a:lnTo>
                <a:cubicBezTo>
                  <a:pt x="68538" y="51026"/>
                  <a:pt x="70332" y="49213"/>
                  <a:pt x="72845" y="49213"/>
                </a:cubicBezTo>
                <a:close/>
                <a:moveTo>
                  <a:pt x="73417" y="37428"/>
                </a:moveTo>
                <a:cubicBezTo>
                  <a:pt x="44266" y="37428"/>
                  <a:pt x="20153" y="61181"/>
                  <a:pt x="20153" y="91051"/>
                </a:cubicBezTo>
                <a:cubicBezTo>
                  <a:pt x="20153" y="120202"/>
                  <a:pt x="44266" y="144315"/>
                  <a:pt x="73417" y="144315"/>
                </a:cubicBezTo>
                <a:cubicBezTo>
                  <a:pt x="102927" y="144315"/>
                  <a:pt x="126680" y="120202"/>
                  <a:pt x="126680" y="91051"/>
                </a:cubicBezTo>
                <a:cubicBezTo>
                  <a:pt x="126680" y="61181"/>
                  <a:pt x="102927" y="37428"/>
                  <a:pt x="73417" y="37428"/>
                </a:cubicBezTo>
                <a:close/>
                <a:moveTo>
                  <a:pt x="210958" y="19050"/>
                </a:moveTo>
                <a:cubicBezTo>
                  <a:pt x="213112" y="19050"/>
                  <a:pt x="215265" y="21207"/>
                  <a:pt x="215265" y="23365"/>
                </a:cubicBezTo>
                <a:lnTo>
                  <a:pt x="215265" y="27679"/>
                </a:lnTo>
                <a:cubicBezTo>
                  <a:pt x="221726" y="29118"/>
                  <a:pt x="227468" y="33073"/>
                  <a:pt x="229981" y="39185"/>
                </a:cubicBezTo>
                <a:cubicBezTo>
                  <a:pt x="230699" y="41343"/>
                  <a:pt x="229622" y="43860"/>
                  <a:pt x="227468" y="44938"/>
                </a:cubicBezTo>
                <a:cubicBezTo>
                  <a:pt x="225315" y="46017"/>
                  <a:pt x="222802" y="44938"/>
                  <a:pt x="221726" y="42781"/>
                </a:cubicBezTo>
                <a:cubicBezTo>
                  <a:pt x="220290" y="38826"/>
                  <a:pt x="215624" y="35949"/>
                  <a:pt x="210958" y="35949"/>
                </a:cubicBezTo>
                <a:cubicBezTo>
                  <a:pt x="204498" y="35949"/>
                  <a:pt x="198755" y="40624"/>
                  <a:pt x="198755" y="46377"/>
                </a:cubicBezTo>
                <a:cubicBezTo>
                  <a:pt x="198755" y="53208"/>
                  <a:pt x="203062" y="56804"/>
                  <a:pt x="210958" y="56804"/>
                </a:cubicBezTo>
                <a:cubicBezTo>
                  <a:pt x="225674" y="56804"/>
                  <a:pt x="231416" y="66512"/>
                  <a:pt x="231416" y="75501"/>
                </a:cubicBezTo>
                <a:cubicBezTo>
                  <a:pt x="231416" y="84850"/>
                  <a:pt x="224238" y="92401"/>
                  <a:pt x="215265" y="94199"/>
                </a:cubicBezTo>
                <a:lnTo>
                  <a:pt x="215265" y="98514"/>
                </a:lnTo>
                <a:cubicBezTo>
                  <a:pt x="215265" y="100671"/>
                  <a:pt x="213112" y="102829"/>
                  <a:pt x="210958" y="102829"/>
                </a:cubicBezTo>
                <a:cubicBezTo>
                  <a:pt x="208446" y="102829"/>
                  <a:pt x="206651" y="100671"/>
                  <a:pt x="206651" y="98514"/>
                </a:cubicBezTo>
                <a:lnTo>
                  <a:pt x="206651" y="93839"/>
                </a:lnTo>
                <a:cubicBezTo>
                  <a:pt x="199832" y="92761"/>
                  <a:pt x="194089" y="88446"/>
                  <a:pt x="191577" y="82333"/>
                </a:cubicBezTo>
                <a:cubicBezTo>
                  <a:pt x="190859" y="80176"/>
                  <a:pt x="191936" y="77659"/>
                  <a:pt x="194089" y="76940"/>
                </a:cubicBezTo>
                <a:cubicBezTo>
                  <a:pt x="196243" y="75861"/>
                  <a:pt x="198755" y="76940"/>
                  <a:pt x="199832" y="79097"/>
                </a:cubicBezTo>
                <a:cubicBezTo>
                  <a:pt x="201268" y="83052"/>
                  <a:pt x="205934" y="85929"/>
                  <a:pt x="210958" y="85929"/>
                </a:cubicBezTo>
                <a:cubicBezTo>
                  <a:pt x="217419" y="85929"/>
                  <a:pt x="222802" y="81254"/>
                  <a:pt x="222802" y="75501"/>
                </a:cubicBezTo>
                <a:cubicBezTo>
                  <a:pt x="222802" y="68670"/>
                  <a:pt x="218854" y="65434"/>
                  <a:pt x="210958" y="65434"/>
                </a:cubicBezTo>
                <a:cubicBezTo>
                  <a:pt x="195884" y="65434"/>
                  <a:pt x="190500" y="55366"/>
                  <a:pt x="190500" y="46377"/>
                </a:cubicBezTo>
                <a:cubicBezTo>
                  <a:pt x="190500" y="37388"/>
                  <a:pt x="197320" y="29477"/>
                  <a:pt x="206651" y="27679"/>
                </a:cubicBezTo>
                <a:lnTo>
                  <a:pt x="206651" y="23365"/>
                </a:lnTo>
                <a:cubicBezTo>
                  <a:pt x="206651" y="21207"/>
                  <a:pt x="208446" y="19050"/>
                  <a:pt x="210958" y="19050"/>
                </a:cubicBezTo>
                <a:close/>
                <a:moveTo>
                  <a:pt x="211973" y="8637"/>
                </a:moveTo>
                <a:cubicBezTo>
                  <a:pt x="182463" y="8637"/>
                  <a:pt x="158350" y="32750"/>
                  <a:pt x="158350" y="61900"/>
                </a:cubicBezTo>
                <a:cubicBezTo>
                  <a:pt x="158350" y="91411"/>
                  <a:pt x="182463" y="115524"/>
                  <a:pt x="211973" y="115524"/>
                </a:cubicBezTo>
                <a:cubicBezTo>
                  <a:pt x="241124" y="115524"/>
                  <a:pt x="265237" y="91411"/>
                  <a:pt x="265237" y="61900"/>
                </a:cubicBezTo>
                <a:cubicBezTo>
                  <a:pt x="265237" y="32750"/>
                  <a:pt x="241124" y="8637"/>
                  <a:pt x="211973" y="8637"/>
                </a:cubicBezTo>
                <a:close/>
                <a:moveTo>
                  <a:pt x="211973" y="0"/>
                </a:moveTo>
                <a:cubicBezTo>
                  <a:pt x="245803" y="0"/>
                  <a:pt x="273874" y="28071"/>
                  <a:pt x="273874" y="61900"/>
                </a:cubicBezTo>
                <a:cubicBezTo>
                  <a:pt x="273874" y="94650"/>
                  <a:pt x="248322" y="121642"/>
                  <a:pt x="216292" y="123801"/>
                </a:cubicBezTo>
                <a:lnTo>
                  <a:pt x="216292" y="177784"/>
                </a:lnTo>
                <a:cubicBezTo>
                  <a:pt x="226729" y="159430"/>
                  <a:pt x="246882" y="147194"/>
                  <a:pt x="269555" y="147194"/>
                </a:cubicBezTo>
                <a:lnTo>
                  <a:pt x="281072" y="147194"/>
                </a:lnTo>
                <a:cubicBezTo>
                  <a:pt x="283231" y="147194"/>
                  <a:pt x="285390" y="148993"/>
                  <a:pt x="285390" y="151513"/>
                </a:cubicBezTo>
                <a:cubicBezTo>
                  <a:pt x="285390" y="185702"/>
                  <a:pt x="257679" y="213413"/>
                  <a:pt x="223490" y="213413"/>
                </a:cubicBezTo>
                <a:lnTo>
                  <a:pt x="216292" y="213413"/>
                </a:lnTo>
                <a:lnTo>
                  <a:pt x="216292" y="260198"/>
                </a:lnTo>
                <a:cubicBezTo>
                  <a:pt x="221690" y="254440"/>
                  <a:pt x="229248" y="250841"/>
                  <a:pt x="237525" y="250841"/>
                </a:cubicBezTo>
                <a:cubicBezTo>
                  <a:pt x="253001" y="250841"/>
                  <a:pt x="265597" y="261998"/>
                  <a:pt x="267756" y="276753"/>
                </a:cubicBezTo>
                <a:lnTo>
                  <a:pt x="281072" y="276753"/>
                </a:lnTo>
                <a:cubicBezTo>
                  <a:pt x="283231" y="276753"/>
                  <a:pt x="285390" y="278912"/>
                  <a:pt x="285390" y="281072"/>
                </a:cubicBezTo>
                <a:cubicBezTo>
                  <a:pt x="285390" y="283591"/>
                  <a:pt x="283231" y="285390"/>
                  <a:pt x="281072" y="285390"/>
                </a:cubicBezTo>
                <a:lnTo>
                  <a:pt x="4318" y="285390"/>
                </a:lnTo>
                <a:cubicBezTo>
                  <a:pt x="1799" y="285390"/>
                  <a:pt x="0" y="283591"/>
                  <a:pt x="0" y="281072"/>
                </a:cubicBezTo>
                <a:cubicBezTo>
                  <a:pt x="0" y="278912"/>
                  <a:pt x="1799" y="276753"/>
                  <a:pt x="4318" y="276753"/>
                </a:cubicBezTo>
                <a:lnTo>
                  <a:pt x="17634" y="276753"/>
                </a:lnTo>
                <a:cubicBezTo>
                  <a:pt x="19794" y="261998"/>
                  <a:pt x="32390" y="250841"/>
                  <a:pt x="47505" y="250841"/>
                </a:cubicBezTo>
                <a:cubicBezTo>
                  <a:pt x="55782" y="250841"/>
                  <a:pt x="63340" y="254440"/>
                  <a:pt x="69098" y="260198"/>
                </a:cubicBezTo>
                <a:lnTo>
                  <a:pt x="69098" y="219171"/>
                </a:lnTo>
                <a:lnTo>
                  <a:pt x="61900" y="219171"/>
                </a:lnTo>
                <a:cubicBezTo>
                  <a:pt x="27711" y="219171"/>
                  <a:pt x="0" y="191460"/>
                  <a:pt x="0" y="156911"/>
                </a:cubicBezTo>
                <a:cubicBezTo>
                  <a:pt x="0" y="154752"/>
                  <a:pt x="1799" y="152952"/>
                  <a:pt x="4318" y="152952"/>
                </a:cubicBezTo>
                <a:lnTo>
                  <a:pt x="15835" y="152952"/>
                </a:lnTo>
                <a:cubicBezTo>
                  <a:pt x="38148" y="152952"/>
                  <a:pt x="58301" y="165188"/>
                  <a:pt x="69098" y="183183"/>
                </a:cubicBezTo>
                <a:lnTo>
                  <a:pt x="69098" y="152592"/>
                </a:lnTo>
                <a:cubicBezTo>
                  <a:pt x="37068" y="150433"/>
                  <a:pt x="11516" y="123441"/>
                  <a:pt x="11516" y="91051"/>
                </a:cubicBezTo>
                <a:cubicBezTo>
                  <a:pt x="11516" y="56862"/>
                  <a:pt x="39227" y="28791"/>
                  <a:pt x="73417" y="28791"/>
                </a:cubicBezTo>
                <a:cubicBezTo>
                  <a:pt x="107606" y="28791"/>
                  <a:pt x="135318" y="56862"/>
                  <a:pt x="135318" y="91051"/>
                </a:cubicBezTo>
                <a:cubicBezTo>
                  <a:pt x="135318" y="123441"/>
                  <a:pt x="110126" y="150433"/>
                  <a:pt x="77735" y="152592"/>
                </a:cubicBezTo>
                <a:lnTo>
                  <a:pt x="77735" y="200457"/>
                </a:lnTo>
                <a:cubicBezTo>
                  <a:pt x="88532" y="182463"/>
                  <a:pt x="108326" y="170227"/>
                  <a:pt x="131359" y="170227"/>
                </a:cubicBezTo>
                <a:lnTo>
                  <a:pt x="142515" y="170227"/>
                </a:lnTo>
                <a:cubicBezTo>
                  <a:pt x="145035" y="170227"/>
                  <a:pt x="146834" y="172026"/>
                  <a:pt x="146834" y="174545"/>
                </a:cubicBezTo>
                <a:cubicBezTo>
                  <a:pt x="146834" y="208734"/>
                  <a:pt x="119123" y="236446"/>
                  <a:pt x="84933" y="236446"/>
                </a:cubicBezTo>
                <a:lnTo>
                  <a:pt x="77735" y="236446"/>
                </a:lnTo>
                <a:lnTo>
                  <a:pt x="77735" y="257679"/>
                </a:lnTo>
                <a:cubicBezTo>
                  <a:pt x="84573" y="250121"/>
                  <a:pt x="94290" y="245083"/>
                  <a:pt x="105087" y="245083"/>
                </a:cubicBezTo>
                <a:cubicBezTo>
                  <a:pt x="118763" y="245083"/>
                  <a:pt x="130279" y="252641"/>
                  <a:pt x="136397" y="263797"/>
                </a:cubicBezTo>
                <a:cubicBezTo>
                  <a:pt x="143235" y="249402"/>
                  <a:pt x="157631" y="239325"/>
                  <a:pt x="174185" y="239325"/>
                </a:cubicBezTo>
                <a:cubicBezTo>
                  <a:pt x="187861" y="239325"/>
                  <a:pt x="199737" y="245803"/>
                  <a:pt x="207655" y="255880"/>
                </a:cubicBezTo>
                <a:lnTo>
                  <a:pt x="207655" y="190380"/>
                </a:lnTo>
                <a:lnTo>
                  <a:pt x="200457" y="190380"/>
                </a:lnTo>
                <a:cubicBezTo>
                  <a:pt x="165908" y="190380"/>
                  <a:pt x="138557" y="162669"/>
                  <a:pt x="138557" y="128480"/>
                </a:cubicBezTo>
                <a:cubicBezTo>
                  <a:pt x="138557" y="125960"/>
                  <a:pt x="140356" y="124161"/>
                  <a:pt x="142515" y="124161"/>
                </a:cubicBezTo>
                <a:lnTo>
                  <a:pt x="154032" y="124161"/>
                </a:lnTo>
                <a:cubicBezTo>
                  <a:pt x="176705" y="124161"/>
                  <a:pt x="196858" y="136397"/>
                  <a:pt x="207655" y="154752"/>
                </a:cubicBezTo>
                <a:lnTo>
                  <a:pt x="207655" y="123801"/>
                </a:lnTo>
                <a:cubicBezTo>
                  <a:pt x="175265" y="121642"/>
                  <a:pt x="149713" y="94650"/>
                  <a:pt x="149713" y="61900"/>
                </a:cubicBezTo>
                <a:cubicBezTo>
                  <a:pt x="149713" y="28071"/>
                  <a:pt x="177784" y="0"/>
                  <a:pt x="211973" y="0"/>
                </a:cubicBezTo>
                <a:close/>
              </a:path>
            </a:pathLst>
          </a:custGeom>
          <a:solidFill>
            <a:srgbClr val="FDF3C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1600"/>
              <a:buFont typeface="Libre Franklin"/>
              <a:buNone/>
            </a:pPr>
            <a:endParaRPr sz="1600" b="0" i="0" u="none" strike="noStrike" cap="none">
              <a:solidFill>
                <a:srgbClr val="000000"/>
              </a:solidFill>
              <a:latin typeface="Sakkal Majalla"/>
              <a:ea typeface="Sakkal Majalla"/>
              <a:cs typeface="Sakkal Majalla"/>
              <a:sym typeface="Sakkal Majalla"/>
            </a:endParaRPr>
          </a:p>
        </p:txBody>
      </p:sp>
      <p:sp>
        <p:nvSpPr>
          <p:cNvPr id="625" name="Google Shape;625;p20"/>
          <p:cNvSpPr/>
          <p:nvPr/>
        </p:nvSpPr>
        <p:spPr>
          <a:xfrm>
            <a:off x="9669777" y="2619704"/>
            <a:ext cx="729600" cy="729600"/>
          </a:xfrm>
          <a:prstGeom prst="ellipse">
            <a:avLst/>
          </a:prstGeom>
          <a:solidFill>
            <a:srgbClr val="F9D448">
              <a:alpha val="4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Sakkal Majalla"/>
              <a:ea typeface="Sakkal Majalla"/>
              <a:cs typeface="Sakkal Majalla"/>
              <a:sym typeface="Sakkal Majalla"/>
            </a:endParaRPr>
          </a:p>
        </p:txBody>
      </p:sp>
      <p:pic>
        <p:nvPicPr>
          <p:cNvPr id="626" name="Google Shape;626;p20"/>
          <p:cNvPicPr preferRelativeResize="0"/>
          <p:nvPr/>
        </p:nvPicPr>
        <p:blipFill rotWithShape="1">
          <a:blip r:embed="rId3">
            <a:alphaModFix/>
          </a:blip>
          <a:srcRect/>
          <a:stretch/>
        </p:blipFill>
        <p:spPr>
          <a:xfrm>
            <a:off x="9669777" y="2280240"/>
            <a:ext cx="1008179" cy="1008179"/>
          </a:xfrm>
          <a:prstGeom prst="rect">
            <a:avLst/>
          </a:prstGeom>
          <a:noFill/>
          <a:ln>
            <a:noFill/>
          </a:ln>
        </p:spPr>
      </p:pic>
      <p:sp>
        <p:nvSpPr>
          <p:cNvPr id="627" name="Google Shape;627;p20"/>
          <p:cNvSpPr/>
          <p:nvPr/>
        </p:nvSpPr>
        <p:spPr>
          <a:xfrm>
            <a:off x="9731422" y="4417681"/>
            <a:ext cx="729600" cy="729600"/>
          </a:xfrm>
          <a:prstGeom prst="ellipse">
            <a:avLst/>
          </a:prstGeom>
          <a:solidFill>
            <a:srgbClr val="F9D448">
              <a:alpha val="4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Sakkal Majalla"/>
              <a:ea typeface="Sakkal Majalla"/>
              <a:cs typeface="Sakkal Majalla"/>
              <a:sym typeface="Sakkal Majalla"/>
            </a:endParaRPr>
          </a:p>
        </p:txBody>
      </p:sp>
      <p:pic>
        <p:nvPicPr>
          <p:cNvPr id="628" name="Google Shape;628;p20"/>
          <p:cNvPicPr preferRelativeResize="0"/>
          <p:nvPr/>
        </p:nvPicPr>
        <p:blipFill rotWithShape="1">
          <a:blip r:embed="rId4">
            <a:alphaModFix/>
          </a:blip>
          <a:srcRect/>
          <a:stretch/>
        </p:blipFill>
        <p:spPr>
          <a:xfrm>
            <a:off x="9732166" y="4164546"/>
            <a:ext cx="1008179" cy="1008179"/>
          </a:xfrm>
          <a:prstGeom prst="rect">
            <a:avLst/>
          </a:prstGeom>
          <a:noFill/>
          <a:ln>
            <a:noFill/>
          </a:ln>
        </p:spPr>
      </p:pic>
      <p:sp>
        <p:nvSpPr>
          <p:cNvPr id="629" name="Google Shape;629;p20"/>
          <p:cNvSpPr/>
          <p:nvPr/>
        </p:nvSpPr>
        <p:spPr>
          <a:xfrm>
            <a:off x="6984647" y="2454391"/>
            <a:ext cx="2081100" cy="867300"/>
          </a:xfrm>
          <a:prstGeom prst="roundRect">
            <a:avLst>
              <a:gd name="adj" fmla="val 16667"/>
            </a:avLst>
          </a:prstGeom>
          <a:noFill/>
          <a:ln w="12700" cap="flat" cmpd="sng">
            <a:solidFill>
              <a:srgbClr val="F9D44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50000"/>
              </a:lnSpc>
              <a:spcBef>
                <a:spcPts val="0"/>
              </a:spcBef>
              <a:spcAft>
                <a:spcPts val="0"/>
              </a:spcAft>
              <a:buNone/>
            </a:pPr>
            <a:r>
              <a:rPr lang="ar-SA" sz="1800" b="1">
                <a:solidFill>
                  <a:srgbClr val="7CA655"/>
                </a:solidFill>
                <a:latin typeface="Sakkal Majalla"/>
                <a:ea typeface="Sakkal Majalla"/>
                <a:cs typeface="Sakkal Majalla"/>
                <a:sym typeface="Sakkal Majalla"/>
              </a:rPr>
              <a:t>التنويع، وتقليل المخاطر بأقل تكلفة</a:t>
            </a:r>
            <a:endParaRPr/>
          </a:p>
        </p:txBody>
      </p:sp>
      <p:sp>
        <p:nvSpPr>
          <p:cNvPr id="3" name="Google Shape;605;p19">
            <a:extLst>
              <a:ext uri="{FF2B5EF4-FFF2-40B4-BE49-F238E27FC236}">
                <a16:creationId xmlns:a16="http://schemas.microsoft.com/office/drawing/2014/main" id="{1E0B8AF5-DA20-F8BE-FE17-E6D5ABC460ED}"/>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6</a:t>
            </a:fld>
            <a:endParaRPr sz="1100" dirty="0">
              <a:solidFill>
                <a:schemeClr val="dk1"/>
              </a:solidFill>
              <a:latin typeface="Sakkal Majalla"/>
              <a:ea typeface="Sakkal Majalla"/>
              <a:cs typeface="Sakkal Majalla"/>
              <a:sym typeface="Sakkal Majall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20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a:ea typeface="Sakkal Majalla"/>
                <a:cs typeface="Sakkal Majalla"/>
                <a:sym typeface="Sakkal Majalla"/>
              </a:rPr>
              <a:t>الصناديق الاستثمارية العامة و الخاصة</a:t>
            </a:r>
            <a:endParaRPr dirty="0"/>
          </a:p>
        </p:txBody>
      </p:sp>
      <p:graphicFrame>
        <p:nvGraphicFramePr>
          <p:cNvPr id="2" name="Table 1">
            <a:extLst>
              <a:ext uri="{FF2B5EF4-FFF2-40B4-BE49-F238E27FC236}">
                <a16:creationId xmlns:a16="http://schemas.microsoft.com/office/drawing/2014/main" id="{07E1B6A3-5B06-4A16-A39A-ED74B6B70B12}"/>
              </a:ext>
            </a:extLst>
          </p:cNvPr>
          <p:cNvGraphicFramePr>
            <a:graphicFrameLocks noGrp="1"/>
          </p:cNvGraphicFramePr>
          <p:nvPr>
            <p:extLst>
              <p:ext uri="{D42A27DB-BD31-4B8C-83A1-F6EECF244321}">
                <p14:modId xmlns:p14="http://schemas.microsoft.com/office/powerpoint/2010/main" val="1581977503"/>
              </p:ext>
            </p:extLst>
          </p:nvPr>
        </p:nvGraphicFramePr>
        <p:xfrm>
          <a:off x="1551804" y="1391920"/>
          <a:ext cx="9088392" cy="4759960"/>
        </p:xfrm>
        <a:graphic>
          <a:graphicData uri="http://schemas.openxmlformats.org/drawingml/2006/table">
            <a:tbl>
              <a:tblPr firstRow="1" bandRow="1">
                <a:tableStyleId>{36A3C686-50F2-44FB-A079-F368EE3D86CE}</a:tableStyleId>
              </a:tblPr>
              <a:tblGrid>
                <a:gridCol w="3687717">
                  <a:extLst>
                    <a:ext uri="{9D8B030D-6E8A-4147-A177-3AD203B41FA5}">
                      <a16:colId xmlns:a16="http://schemas.microsoft.com/office/drawing/2014/main" val="2949398173"/>
                    </a:ext>
                  </a:extLst>
                </a:gridCol>
                <a:gridCol w="3552825">
                  <a:extLst>
                    <a:ext uri="{9D8B030D-6E8A-4147-A177-3AD203B41FA5}">
                      <a16:colId xmlns:a16="http://schemas.microsoft.com/office/drawing/2014/main" val="2675392846"/>
                    </a:ext>
                  </a:extLst>
                </a:gridCol>
                <a:gridCol w="1847850">
                  <a:extLst>
                    <a:ext uri="{9D8B030D-6E8A-4147-A177-3AD203B41FA5}">
                      <a16:colId xmlns:a16="http://schemas.microsoft.com/office/drawing/2014/main" val="690281809"/>
                    </a:ext>
                  </a:extLst>
                </a:gridCol>
              </a:tblGrid>
              <a:tr h="370840">
                <a:tc>
                  <a:txBody>
                    <a:bodyPr/>
                    <a:lstStyle/>
                    <a:p>
                      <a:pPr algn="ctr" rtl="1"/>
                      <a:r>
                        <a:rPr lang="ar-SA" dirty="0">
                          <a:latin typeface="Sakkal Majalla" panose="02000000000000000000" pitchFamily="2" charset="-78"/>
                          <a:cs typeface="Sakkal Majalla" panose="02000000000000000000" pitchFamily="2" charset="-78"/>
                        </a:rPr>
                        <a:t>الصناديق الخاصة</a:t>
                      </a:r>
                      <a:endParaRPr lang="en-US" dirty="0">
                        <a:latin typeface="Sakkal Majalla" panose="02000000000000000000" pitchFamily="2" charset="-78"/>
                        <a:cs typeface="Sakkal Majalla" panose="02000000000000000000" pitchFamily="2" charset="-78"/>
                      </a:endParaRPr>
                    </a:p>
                  </a:txBody>
                  <a:tcPr anchor="ctr">
                    <a:solidFill>
                      <a:srgbClr val="4495A2"/>
                    </a:solidFill>
                  </a:tcPr>
                </a:tc>
                <a:tc>
                  <a:txBody>
                    <a:bodyPr/>
                    <a:lstStyle/>
                    <a:p>
                      <a:pPr algn="ctr" rtl="1"/>
                      <a:r>
                        <a:rPr lang="ar-SA" dirty="0">
                          <a:latin typeface="Sakkal Majalla" panose="02000000000000000000" pitchFamily="2" charset="-78"/>
                          <a:cs typeface="Sakkal Majalla" panose="02000000000000000000" pitchFamily="2" charset="-78"/>
                        </a:rPr>
                        <a:t>الصناديق العامة</a:t>
                      </a:r>
                      <a:endParaRPr lang="en-US" dirty="0">
                        <a:latin typeface="Sakkal Majalla" panose="02000000000000000000" pitchFamily="2" charset="-78"/>
                        <a:cs typeface="Sakkal Majalla" panose="02000000000000000000" pitchFamily="2" charset="-78"/>
                      </a:endParaRPr>
                    </a:p>
                  </a:txBody>
                  <a:tcPr anchor="ctr">
                    <a:solidFill>
                      <a:srgbClr val="4495A2"/>
                    </a:solidFill>
                  </a:tcPr>
                </a:tc>
                <a:tc>
                  <a:txBody>
                    <a:bodyPr/>
                    <a:lstStyle/>
                    <a:p>
                      <a:pPr algn="ctr" rtl="1"/>
                      <a:endParaRPr lang="en-US" dirty="0">
                        <a:latin typeface="Sakkal Majalla" panose="02000000000000000000" pitchFamily="2" charset="-78"/>
                        <a:cs typeface="Sakkal Majalla" panose="02000000000000000000" pitchFamily="2" charset="-78"/>
                      </a:endParaRPr>
                    </a:p>
                  </a:txBody>
                  <a:tcPr>
                    <a:solidFill>
                      <a:srgbClr val="4495A2"/>
                    </a:solidFill>
                  </a:tcPr>
                </a:tc>
                <a:extLst>
                  <a:ext uri="{0D108BD9-81ED-4DB2-BD59-A6C34878D82A}">
                    <a16:rowId xmlns:a16="http://schemas.microsoft.com/office/drawing/2014/main" val="4143687404"/>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عدد محدد من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لا يتم الإعلان عن نشرة الإصدار</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تتخضع للوائح شركة الاستثمار بما لا يتعارض مع اللوائح العامة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عدد غير محدد من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يتم الإعلان عن نشرة الإصدار</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تخضع للوائح العامة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b="1" dirty="0">
                          <a:solidFill>
                            <a:schemeClr val="bg2">
                              <a:lumMod val="50000"/>
                            </a:schemeClr>
                          </a:solidFill>
                          <a:latin typeface="Sakkal Majalla" panose="02000000000000000000" pitchFamily="2" charset="-78"/>
                          <a:cs typeface="Sakkal Majalla" panose="02000000000000000000" pitchFamily="2" charset="-78"/>
                        </a:rPr>
                        <a:t>المستثمرون</a:t>
                      </a:r>
                      <a:endParaRPr lang="en-US" b="1"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2035228136"/>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قيود على السحب من المستثمر</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قيود على الإعلان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إمكانية إعطاء مميزات إضافية لبعض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يمكن للمستثمر طلب علاوة إصدار</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هيكلة مالية مرنة</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تسهيل قيود الإعلان للوصول لأكبر شريحة من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المساواة في التعامل بين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وجود سوق ثانوية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b="1" dirty="0">
                          <a:solidFill>
                            <a:schemeClr val="bg2">
                              <a:lumMod val="50000"/>
                            </a:schemeClr>
                          </a:solidFill>
                          <a:latin typeface="Sakkal Majalla" panose="02000000000000000000" pitchFamily="2" charset="-78"/>
                          <a:cs typeface="Sakkal Majalla" panose="02000000000000000000" pitchFamily="2" charset="-78"/>
                        </a:rPr>
                        <a:t>الهيكلة</a:t>
                      </a:r>
                      <a:endParaRPr lang="en-US" b="1"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1904712409"/>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الاستراتيجيات تخضع لمتطلبات السيولة</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المدى الزمني للاستثمار هو العامل الأساسي</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استراتيجيات طويلة المدى</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المدى الزمني لا يؤثر على السعر المعروض</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b="1" dirty="0">
                          <a:solidFill>
                            <a:schemeClr val="bg2">
                              <a:lumMod val="50000"/>
                            </a:schemeClr>
                          </a:solidFill>
                          <a:latin typeface="Sakkal Majalla" panose="02000000000000000000" pitchFamily="2" charset="-78"/>
                          <a:cs typeface="Sakkal Majalla" panose="02000000000000000000" pitchFamily="2" charset="-78"/>
                        </a:rPr>
                        <a:t>الاستراتيجية الاستثمارية</a:t>
                      </a:r>
                      <a:endParaRPr lang="en-US" b="1"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4156439584"/>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ليس معلوماً لجميع أنواع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نموذج العمل خاص وغير معلن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الاستثمار متاح لشريحة محدودة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متاح ومعلوم لكل أنواع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نموذج العمل منشور ومتاح للمستثمرين للاطلاع عليه</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متاح لجميع أنواع المستثمرين بما فيهم المستثمرين الدوليين</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b="1" dirty="0">
                          <a:solidFill>
                            <a:schemeClr val="bg2">
                              <a:lumMod val="50000"/>
                            </a:schemeClr>
                          </a:solidFill>
                          <a:latin typeface="Sakkal Majalla" panose="02000000000000000000" pitchFamily="2" charset="-78"/>
                          <a:cs typeface="Sakkal Majalla" panose="02000000000000000000" pitchFamily="2" charset="-78"/>
                        </a:rPr>
                        <a:t>ملف الصندوق</a:t>
                      </a:r>
                      <a:endParaRPr lang="en-US" b="1"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3062025563"/>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التقارير متاحة بشكل من، ولمجموعة محددة من المستثمرين</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إمكانية إتاحة بعض المميزات في التخارج المبكر</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متطلبات متزايدة للإفصاح من السوق</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إعلان التقارير وفق معايير محددة وفي أوقات محددة</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إمكانية إتاحة بعض المميزات في فترات تخارج محددة</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التقارير وفق متطلبات السوق المالية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tc>
                  <a:txBody>
                    <a:bodyPr/>
                    <a:lstStyle/>
                    <a:p>
                      <a:pPr algn="ctr" rtl="1"/>
                      <a:r>
                        <a:rPr lang="ar-SA" b="1" dirty="0">
                          <a:solidFill>
                            <a:schemeClr val="bg2">
                              <a:lumMod val="50000"/>
                            </a:schemeClr>
                          </a:solidFill>
                          <a:latin typeface="Sakkal Majalla" panose="02000000000000000000" pitchFamily="2" charset="-78"/>
                          <a:cs typeface="Sakkal Majalla" panose="02000000000000000000" pitchFamily="2" charset="-78"/>
                        </a:rPr>
                        <a:t>التقارير والشفافية</a:t>
                      </a:r>
                      <a:endParaRPr lang="en-US" b="1"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rgbClr val="F9D448">
                        <a:alpha val="25000"/>
                      </a:srgbClr>
                    </a:solidFill>
                  </a:tcPr>
                </a:tc>
                <a:extLst>
                  <a:ext uri="{0D108BD9-81ED-4DB2-BD59-A6C34878D82A}">
                    <a16:rowId xmlns:a16="http://schemas.microsoft.com/office/drawing/2014/main" val="4031700541"/>
                  </a:ext>
                </a:extLst>
              </a:tr>
              <a:tr h="370840">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إجراءات أطول، وتخضع للمفاوضات</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محدودية السيولة </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الأسعار ليست معلنة وواضحة</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dirty="0">
                          <a:solidFill>
                            <a:schemeClr val="bg2">
                              <a:lumMod val="50000"/>
                            </a:schemeClr>
                          </a:solidFill>
                          <a:latin typeface="Sakkal Majalla" panose="02000000000000000000" pitchFamily="2" charset="-78"/>
                          <a:cs typeface="Sakkal Majalla" panose="02000000000000000000" pitchFamily="2" charset="-78"/>
                        </a:rPr>
                        <a:t>نقل الملكية أسهل وأسرع</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توفر السيولة في السوق الثانوي</a:t>
                      </a:r>
                    </a:p>
                    <a:p>
                      <a:pPr algn="ctr" rtl="1"/>
                      <a:r>
                        <a:rPr lang="ar-SA" dirty="0">
                          <a:solidFill>
                            <a:schemeClr val="bg2">
                              <a:lumMod val="50000"/>
                            </a:schemeClr>
                          </a:solidFill>
                          <a:latin typeface="Sakkal Majalla" panose="02000000000000000000" pitchFamily="2" charset="-78"/>
                          <a:cs typeface="Sakkal Majalla" panose="02000000000000000000" pitchFamily="2" charset="-78"/>
                        </a:rPr>
                        <a:t>الأسعار معلنة في السوق</a:t>
                      </a:r>
                      <a:endParaRPr lang="en-US"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tc>
                  <a:txBody>
                    <a:bodyPr/>
                    <a:lstStyle/>
                    <a:p>
                      <a:pPr algn="ctr" rtl="1"/>
                      <a:r>
                        <a:rPr lang="ar-SA" b="1" dirty="0">
                          <a:solidFill>
                            <a:schemeClr val="bg2">
                              <a:lumMod val="50000"/>
                            </a:schemeClr>
                          </a:solidFill>
                          <a:latin typeface="Sakkal Majalla" panose="02000000000000000000" pitchFamily="2" charset="-78"/>
                          <a:cs typeface="Sakkal Majalla" panose="02000000000000000000" pitchFamily="2" charset="-78"/>
                        </a:rPr>
                        <a:t>السوق الثانوي</a:t>
                      </a:r>
                      <a:endParaRPr lang="en-US" b="1" dirty="0">
                        <a:solidFill>
                          <a:schemeClr val="bg2">
                            <a:lumMod val="50000"/>
                          </a:schemeClr>
                        </a:solidFill>
                        <a:latin typeface="Sakkal Majalla" panose="02000000000000000000" pitchFamily="2" charset="-78"/>
                        <a:cs typeface="Sakkal Majalla" panose="02000000000000000000" pitchFamily="2" charset="-78"/>
                      </a:endParaRPr>
                    </a:p>
                  </a:txBody>
                  <a:tcPr anchor="ctr">
                    <a:solidFill>
                      <a:schemeClr val="bg1">
                        <a:alpha val="25000"/>
                      </a:schemeClr>
                    </a:solidFill>
                  </a:tcPr>
                </a:tc>
                <a:extLst>
                  <a:ext uri="{0D108BD9-81ED-4DB2-BD59-A6C34878D82A}">
                    <a16:rowId xmlns:a16="http://schemas.microsoft.com/office/drawing/2014/main" val="1388533718"/>
                  </a:ext>
                </a:extLst>
              </a:tr>
            </a:tbl>
          </a:graphicData>
        </a:graphic>
      </p:graphicFrame>
      <p:sp>
        <p:nvSpPr>
          <p:cNvPr id="4" name="Google Shape;605;p19">
            <a:extLst>
              <a:ext uri="{FF2B5EF4-FFF2-40B4-BE49-F238E27FC236}">
                <a16:creationId xmlns:a16="http://schemas.microsoft.com/office/drawing/2014/main" id="{370637A3-DEE4-6AC2-1CD6-1DD5681DC3EF}"/>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7</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18344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cs typeface="Sakkal Majalla" panose="02000000000000000000" pitchFamily="2" charset="-78"/>
                <a:sym typeface="Sakkal Majalla"/>
              </a:rPr>
              <a:t>هيكلة الصندوق العام</a:t>
            </a:r>
            <a:endParaRPr dirty="0">
              <a:latin typeface="Sakkal Majalla" panose="02000000000000000000" pitchFamily="2" charset="-78"/>
              <a:cs typeface="Sakkal Majalla" panose="02000000000000000000" pitchFamily="2" charset="-78"/>
            </a:endParaRPr>
          </a:p>
        </p:txBody>
      </p:sp>
      <p:grpSp>
        <p:nvGrpSpPr>
          <p:cNvPr id="2" name="Group 1">
            <a:extLst>
              <a:ext uri="{FF2B5EF4-FFF2-40B4-BE49-F238E27FC236}">
                <a16:creationId xmlns:a16="http://schemas.microsoft.com/office/drawing/2014/main" id="{A1B49BFC-A1A4-D86D-140B-F32D7985B0BC}"/>
              </a:ext>
            </a:extLst>
          </p:cNvPr>
          <p:cNvGrpSpPr/>
          <p:nvPr/>
        </p:nvGrpSpPr>
        <p:grpSpPr>
          <a:xfrm flipH="1">
            <a:off x="375285" y="1556929"/>
            <a:ext cx="10981509" cy="4106092"/>
            <a:chOff x="609600" y="1375954"/>
            <a:chExt cx="10981509" cy="4106092"/>
          </a:xfrm>
        </p:grpSpPr>
        <p:sp>
          <p:nvSpPr>
            <p:cNvPr id="3" name="Rectangle 2">
              <a:extLst>
                <a:ext uri="{FF2B5EF4-FFF2-40B4-BE49-F238E27FC236}">
                  <a16:creationId xmlns:a16="http://schemas.microsoft.com/office/drawing/2014/main" id="{E6896209-2D04-94F7-F500-B7B2E93F0350}"/>
                </a:ext>
              </a:extLst>
            </p:cNvPr>
            <p:cNvSpPr/>
            <p:nvPr/>
          </p:nvSpPr>
          <p:spPr>
            <a:xfrm>
              <a:off x="4794068" y="1375954"/>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أمين الحفظ</a:t>
              </a:r>
              <a:endParaRPr lang="en-US" dirty="0">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9559B33A-F538-769E-8C6E-CB6578F71552}"/>
                </a:ext>
              </a:extLst>
            </p:cNvPr>
            <p:cNvSpPr/>
            <p:nvPr/>
          </p:nvSpPr>
          <p:spPr>
            <a:xfrm>
              <a:off x="4794068" y="3028405"/>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الصندوق العام</a:t>
              </a:r>
              <a:endParaRPr lang="en-US" dirty="0">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B1CA2220-5E05-326B-23C5-F61D32575660}"/>
                </a:ext>
              </a:extLst>
            </p:cNvPr>
            <p:cNvSpPr/>
            <p:nvPr/>
          </p:nvSpPr>
          <p:spPr>
            <a:xfrm>
              <a:off x="4794067" y="4680857"/>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أعضاء مجلس الإدارة</a:t>
              </a:r>
              <a:endParaRPr lang="en-US" dirty="0">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A2778771-8442-5304-1B3F-A17D02B17767}"/>
                </a:ext>
              </a:extLst>
            </p:cNvPr>
            <p:cNvSpPr/>
            <p:nvPr/>
          </p:nvSpPr>
          <p:spPr>
            <a:xfrm>
              <a:off x="8987246" y="3028404"/>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المحفظة الاستثمارية</a:t>
              </a:r>
              <a:endParaRPr lang="en-GB" sz="1800" b="1" i="0" u="none" strike="noStrike" baseline="0" dirty="0">
                <a:solidFill>
                  <a:srgbClr val="FFFFFF"/>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5EBE4AF6-1098-AB1F-8C35-7DF5E7890F9E}"/>
                </a:ext>
              </a:extLst>
            </p:cNvPr>
            <p:cNvSpPr/>
            <p:nvPr/>
          </p:nvSpPr>
          <p:spPr>
            <a:xfrm>
              <a:off x="609600" y="4680857"/>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مدير الصندوق</a:t>
              </a:r>
              <a:endParaRPr lang="en-US" dirty="0">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id="{3554532B-69A0-671D-F4D7-D1C4100D49CE}"/>
                </a:ext>
              </a:extLst>
            </p:cNvPr>
            <p:cNvSpPr/>
            <p:nvPr/>
          </p:nvSpPr>
          <p:spPr>
            <a:xfrm>
              <a:off x="609600" y="1375954"/>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المستثمرون</a:t>
              </a:r>
              <a:endParaRPr lang="en-US" dirty="0">
                <a:latin typeface="Sakkal Majalla" panose="02000000000000000000" pitchFamily="2" charset="-78"/>
                <a:cs typeface="Sakkal Majalla" panose="02000000000000000000" pitchFamily="2" charset="-78"/>
              </a:endParaRPr>
            </a:p>
          </p:txBody>
        </p:sp>
        <p:cxnSp>
          <p:nvCxnSpPr>
            <p:cNvPr id="9" name="Straight Arrow Connector 8">
              <a:extLst>
                <a:ext uri="{FF2B5EF4-FFF2-40B4-BE49-F238E27FC236}">
                  <a16:creationId xmlns:a16="http://schemas.microsoft.com/office/drawing/2014/main" id="{BB81D5DD-FB96-9ED5-F0FA-11A46D067D48}"/>
                </a:ext>
              </a:extLst>
            </p:cNvPr>
            <p:cNvCxnSpPr>
              <a:cxnSpLocks/>
            </p:cNvCxnSpPr>
            <p:nvPr/>
          </p:nvCxnSpPr>
          <p:spPr>
            <a:xfrm flipV="1">
              <a:off x="5529943" y="2177143"/>
              <a:ext cx="0" cy="851261"/>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B02D1E-A4A2-EE71-ADFD-B7A04E4FC101}"/>
                </a:ext>
              </a:extLst>
            </p:cNvPr>
            <p:cNvCxnSpPr/>
            <p:nvPr/>
          </p:nvCxnSpPr>
          <p:spPr>
            <a:xfrm>
              <a:off x="6723017" y="2177143"/>
              <a:ext cx="0" cy="851261"/>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32425D9-F4AB-9588-07D8-532EAE23A2A2}"/>
                </a:ext>
              </a:extLst>
            </p:cNvPr>
            <p:cNvCxnSpPr/>
            <p:nvPr/>
          </p:nvCxnSpPr>
          <p:spPr>
            <a:xfrm>
              <a:off x="6727371" y="3829596"/>
              <a:ext cx="0" cy="851261"/>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F61C40-EBB7-323C-035B-72CCBC7D34AE}"/>
                </a:ext>
              </a:extLst>
            </p:cNvPr>
            <p:cNvCxnSpPr>
              <a:cxnSpLocks/>
            </p:cNvCxnSpPr>
            <p:nvPr/>
          </p:nvCxnSpPr>
          <p:spPr>
            <a:xfrm flipV="1">
              <a:off x="5529943" y="3829593"/>
              <a:ext cx="0" cy="851261"/>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4F4AB7-00B5-FEFF-8383-068EE0E1E021}"/>
                </a:ext>
              </a:extLst>
            </p:cNvPr>
            <p:cNvCxnSpPr/>
            <p:nvPr/>
          </p:nvCxnSpPr>
          <p:spPr>
            <a:xfrm>
              <a:off x="7397930" y="3213463"/>
              <a:ext cx="1589316" cy="0"/>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C89E198-D7C7-C2E0-751B-7B5D9A5A15E6}"/>
                </a:ext>
              </a:extLst>
            </p:cNvPr>
            <p:cNvCxnSpPr/>
            <p:nvPr/>
          </p:nvCxnSpPr>
          <p:spPr>
            <a:xfrm flipH="1">
              <a:off x="7397930" y="3692434"/>
              <a:ext cx="1589316" cy="0"/>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66F3A-A1E0-5C39-19B6-CDD3D1898B7E}"/>
                </a:ext>
              </a:extLst>
            </p:cNvPr>
            <p:cNvCxnSpPr>
              <a:cxnSpLocks/>
            </p:cNvCxnSpPr>
            <p:nvPr/>
          </p:nvCxnSpPr>
          <p:spPr>
            <a:xfrm flipH="1">
              <a:off x="1085847" y="3275149"/>
              <a:ext cx="3708214" cy="0"/>
            </a:xfrm>
            <a:prstGeom prst="line">
              <a:avLst/>
            </a:prstGeom>
            <a:ln>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047426A-C269-70F4-4A2B-63CA0509A5AD}"/>
                </a:ext>
              </a:extLst>
            </p:cNvPr>
            <p:cNvCxnSpPr>
              <a:cxnSpLocks/>
            </p:cNvCxnSpPr>
            <p:nvPr/>
          </p:nvCxnSpPr>
          <p:spPr>
            <a:xfrm flipH="1">
              <a:off x="1085847" y="3562169"/>
              <a:ext cx="3708217" cy="0"/>
            </a:xfrm>
            <a:prstGeom prst="line">
              <a:avLst/>
            </a:prstGeom>
            <a:ln>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6745FE7-1B9A-5372-B022-8EFE9E27BFCD}"/>
                </a:ext>
              </a:extLst>
            </p:cNvPr>
            <p:cNvCxnSpPr>
              <a:cxnSpLocks/>
            </p:cNvCxnSpPr>
            <p:nvPr/>
          </p:nvCxnSpPr>
          <p:spPr>
            <a:xfrm>
              <a:off x="2759164" y="3122386"/>
              <a:ext cx="2034901" cy="0"/>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B39C8D-087F-176E-9204-769E7401A1A3}"/>
                </a:ext>
              </a:extLst>
            </p:cNvPr>
            <p:cNvCxnSpPr>
              <a:cxnSpLocks/>
            </p:cNvCxnSpPr>
            <p:nvPr/>
          </p:nvCxnSpPr>
          <p:spPr>
            <a:xfrm>
              <a:off x="2759164" y="3721280"/>
              <a:ext cx="2034901" cy="0"/>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BC71A8F-5766-F661-ADFA-E3018C93D45B}"/>
                </a:ext>
              </a:extLst>
            </p:cNvPr>
            <p:cNvCxnSpPr>
              <a:cxnSpLocks/>
            </p:cNvCxnSpPr>
            <p:nvPr/>
          </p:nvCxnSpPr>
          <p:spPr>
            <a:xfrm>
              <a:off x="1085850" y="3562169"/>
              <a:ext cx="0" cy="1118685"/>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B481EE-50C8-BC75-2981-E86F895C79DB}"/>
                </a:ext>
              </a:extLst>
            </p:cNvPr>
            <p:cNvCxnSpPr>
              <a:cxnSpLocks/>
            </p:cNvCxnSpPr>
            <p:nvPr/>
          </p:nvCxnSpPr>
          <p:spPr>
            <a:xfrm flipV="1">
              <a:off x="1085850" y="2177143"/>
              <a:ext cx="0" cy="1098006"/>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A63906-021E-B717-D8FD-3FF604E3A453}"/>
                </a:ext>
              </a:extLst>
            </p:cNvPr>
            <p:cNvCxnSpPr/>
            <p:nvPr/>
          </p:nvCxnSpPr>
          <p:spPr>
            <a:xfrm flipV="1">
              <a:off x="2759164" y="2177143"/>
              <a:ext cx="0" cy="945243"/>
            </a:xfrm>
            <a:prstGeom prst="line">
              <a:avLst/>
            </a:prstGeom>
            <a:ln>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886CB8-F163-F7E0-5752-9AB303F57802}"/>
                </a:ext>
              </a:extLst>
            </p:cNvPr>
            <p:cNvCxnSpPr>
              <a:cxnSpLocks/>
            </p:cNvCxnSpPr>
            <p:nvPr/>
          </p:nvCxnSpPr>
          <p:spPr>
            <a:xfrm flipV="1">
              <a:off x="2764809" y="3721280"/>
              <a:ext cx="0" cy="945243"/>
            </a:xfrm>
            <a:prstGeom prst="line">
              <a:avLst/>
            </a:prstGeom>
            <a:ln>
              <a:solidFill>
                <a:srgbClr val="F9D448"/>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1BD7B1-DF4A-5D02-EDDF-2261B2C0B1C6}"/>
                </a:ext>
              </a:extLst>
            </p:cNvPr>
            <p:cNvSpPr txBox="1"/>
            <p:nvPr/>
          </p:nvSpPr>
          <p:spPr>
            <a:xfrm>
              <a:off x="1145310" y="3140238"/>
              <a:ext cx="1595725"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الحصول على عوائد / توزيعات أرباح</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A83FE49F-862D-C472-DF32-7003FD6F0EB9}"/>
                </a:ext>
              </a:extLst>
            </p:cNvPr>
            <p:cNvSpPr txBox="1"/>
            <p:nvPr/>
          </p:nvSpPr>
          <p:spPr>
            <a:xfrm>
              <a:off x="1145312" y="3461602"/>
              <a:ext cx="1595728"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استلام رسوم </a:t>
              </a:r>
              <a:r>
                <a:rPr lang="ar-SA" sz="900" b="1" dirty="0">
                  <a:solidFill>
                    <a:schemeClr val="bg1"/>
                  </a:solidFill>
                  <a:latin typeface="Sakkal Majalla" panose="02000000000000000000" pitchFamily="2" charset="-78"/>
                  <a:cs typeface="Sakkal Majalla" panose="02000000000000000000" pitchFamily="2" charset="-78"/>
                </a:rPr>
                <a:t>إدارة</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F11D4BF0-F690-9C9D-2299-CC17F9766B70}"/>
                </a:ext>
              </a:extLst>
            </p:cNvPr>
            <p:cNvSpPr txBox="1"/>
            <p:nvPr/>
          </p:nvSpPr>
          <p:spPr>
            <a:xfrm>
              <a:off x="2939954" y="3007016"/>
              <a:ext cx="1503591"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شراء وحدات / استثمار أموال</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9E45DCC2-60E7-6056-C9AF-958B1CAB3A8F}"/>
                </a:ext>
              </a:extLst>
            </p:cNvPr>
            <p:cNvSpPr txBox="1"/>
            <p:nvPr/>
          </p:nvSpPr>
          <p:spPr>
            <a:xfrm>
              <a:off x="2939954" y="3618900"/>
              <a:ext cx="1503591"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إدارة الصندوق</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id="{D84AB8B9-D94B-9592-D42F-20D7805FB319}"/>
                </a:ext>
              </a:extLst>
            </p:cNvPr>
            <p:cNvSpPr txBox="1"/>
            <p:nvPr/>
          </p:nvSpPr>
          <p:spPr>
            <a:xfrm>
              <a:off x="7596844" y="3110031"/>
              <a:ext cx="1191489"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استثمار أموال</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id="{30ECC2D4-61F9-E492-1FFE-0A6CD41881A7}"/>
                </a:ext>
              </a:extLst>
            </p:cNvPr>
            <p:cNvSpPr txBox="1"/>
            <p:nvPr/>
          </p:nvSpPr>
          <p:spPr>
            <a:xfrm>
              <a:off x="7596843" y="3576837"/>
              <a:ext cx="1191489"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عوائد الاستثمار</a:t>
              </a:r>
              <a:endParaRPr lang="en-US" sz="900" dirty="0">
                <a:solidFill>
                  <a:schemeClr val="bg1"/>
                </a:solidFill>
                <a:latin typeface="Sakkal Majalla" panose="02000000000000000000" pitchFamily="2" charset="-78"/>
                <a:cs typeface="Sakkal Majalla" panose="02000000000000000000" pitchFamily="2" charset="-78"/>
              </a:endParaRPr>
            </a:p>
          </p:txBody>
        </p:sp>
      </p:grpSp>
      <p:sp>
        <p:nvSpPr>
          <p:cNvPr id="30" name="Google Shape;605;p19">
            <a:extLst>
              <a:ext uri="{FF2B5EF4-FFF2-40B4-BE49-F238E27FC236}">
                <a16:creationId xmlns:a16="http://schemas.microsoft.com/office/drawing/2014/main" id="{54EAAC61-98EF-9F8C-B8E8-14DA94329A27}"/>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8</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182420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19"/>
          <p:cNvSpPr txBox="1"/>
          <p:nvPr/>
        </p:nvSpPr>
        <p:spPr>
          <a:xfrm>
            <a:off x="3423476" y="498384"/>
            <a:ext cx="7785300" cy="523180"/>
          </a:xfrm>
          <a:prstGeom prst="rect">
            <a:avLst/>
          </a:prstGeom>
          <a:noFill/>
          <a:ln>
            <a:noFill/>
          </a:ln>
        </p:spPr>
        <p:txBody>
          <a:bodyPr spcFirstLastPara="1" wrap="square" lIns="45700" tIns="45700" rIns="45700" bIns="45700" anchor="t" anchorCtr="0">
            <a:spAutoFit/>
          </a:bodyPr>
          <a:lstStyle/>
          <a:p>
            <a:pPr marL="0" marR="0" lvl="0" indent="0" algn="r" rtl="1">
              <a:spcBef>
                <a:spcPts val="0"/>
              </a:spcBef>
              <a:spcAft>
                <a:spcPts val="0"/>
              </a:spcAft>
              <a:buNone/>
            </a:pPr>
            <a:r>
              <a:rPr lang="ar-SA" sz="2800" b="1" dirty="0">
                <a:solidFill>
                  <a:srgbClr val="4495A2"/>
                </a:solidFill>
                <a:latin typeface="Sakkal Majalla" panose="02000000000000000000" pitchFamily="2" charset="-78"/>
                <a:cs typeface="Sakkal Majalla" panose="02000000000000000000" pitchFamily="2" charset="-78"/>
                <a:sym typeface="Sakkal Majalla"/>
              </a:rPr>
              <a:t>هيكلة الصندوق الخاص</a:t>
            </a:r>
            <a:endParaRPr dirty="0">
              <a:latin typeface="Sakkal Majalla" panose="02000000000000000000" pitchFamily="2" charset="-78"/>
              <a:cs typeface="Sakkal Majalla" panose="02000000000000000000" pitchFamily="2" charset="-78"/>
            </a:endParaRPr>
          </a:p>
        </p:txBody>
      </p:sp>
      <p:grpSp>
        <p:nvGrpSpPr>
          <p:cNvPr id="2" name="Group 1">
            <a:extLst>
              <a:ext uri="{FF2B5EF4-FFF2-40B4-BE49-F238E27FC236}">
                <a16:creationId xmlns:a16="http://schemas.microsoft.com/office/drawing/2014/main" id="{527DBA10-6937-D3B2-AEAD-A010DE20DC31}"/>
              </a:ext>
            </a:extLst>
          </p:cNvPr>
          <p:cNvGrpSpPr/>
          <p:nvPr/>
        </p:nvGrpSpPr>
        <p:grpSpPr>
          <a:xfrm flipH="1">
            <a:off x="644162" y="1053781"/>
            <a:ext cx="10598332" cy="5243679"/>
            <a:chOff x="1053737" y="1053781"/>
            <a:chExt cx="10598332" cy="5243679"/>
          </a:xfrm>
        </p:grpSpPr>
        <p:sp>
          <p:nvSpPr>
            <p:cNvPr id="3" name="Rectangle 2">
              <a:extLst>
                <a:ext uri="{FF2B5EF4-FFF2-40B4-BE49-F238E27FC236}">
                  <a16:creationId xmlns:a16="http://schemas.microsoft.com/office/drawing/2014/main" id="{7A23751D-4A29-C338-0DC5-129AFD2EB178}"/>
                </a:ext>
              </a:extLst>
            </p:cNvPr>
            <p:cNvSpPr/>
            <p:nvPr/>
          </p:nvSpPr>
          <p:spPr>
            <a:xfrm>
              <a:off x="4855026" y="1053781"/>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مدير الصندوق </a:t>
              </a:r>
              <a:endParaRPr lang="en-GB" sz="1800" b="1" i="0" u="none" strike="noStrike" baseline="0" dirty="0">
                <a:solidFill>
                  <a:srgbClr val="FFFFFF"/>
                </a:solidFill>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116730BA-22E0-29F7-6429-988342467E3F}"/>
                </a:ext>
              </a:extLst>
            </p:cNvPr>
            <p:cNvSpPr/>
            <p:nvPr/>
          </p:nvSpPr>
          <p:spPr>
            <a:xfrm>
              <a:off x="4855028" y="3028405"/>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الصندوق الخاص</a:t>
              </a:r>
              <a:endParaRPr lang="en-US" dirty="0">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id="{2219740A-9A99-F646-503E-04DF623DE669}"/>
                </a:ext>
              </a:extLst>
            </p:cNvPr>
            <p:cNvSpPr/>
            <p:nvPr/>
          </p:nvSpPr>
          <p:spPr>
            <a:xfrm>
              <a:off x="4855027" y="5212080"/>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solidFill>
                    <a:srgbClr val="FFFFFF"/>
                  </a:solidFill>
                  <a:latin typeface="Sakkal Majalla" panose="02000000000000000000" pitchFamily="2" charset="-78"/>
                  <a:cs typeface="Sakkal Majalla" panose="02000000000000000000" pitchFamily="2" charset="-78"/>
                </a:rPr>
                <a:t>شركة ذات غرض خاص</a:t>
              </a:r>
              <a:endParaRPr lang="en-GB" sz="1800" b="0" i="0" u="none" strike="noStrike" baseline="0" dirty="0">
                <a:solidFill>
                  <a:srgbClr val="FFFFFF"/>
                </a:solidFill>
                <a:latin typeface="Sakkal Majalla" panose="02000000000000000000" pitchFamily="2" charset="-78"/>
                <a:cs typeface="Sakkal Majalla" panose="02000000000000000000" pitchFamily="2" charset="-78"/>
              </a:endParaRPr>
            </a:p>
            <a:p>
              <a:pPr algn="ctr"/>
              <a:r>
                <a:rPr lang="en-US" sz="1400" b="0" i="0" u="none" strike="noStrike" baseline="0" dirty="0">
                  <a:solidFill>
                    <a:srgbClr val="FFFFFF"/>
                  </a:solidFill>
                  <a:latin typeface="Sakkal Majalla" panose="02000000000000000000" pitchFamily="2" charset="-78"/>
                  <a:cs typeface="Sakkal Majalla" panose="02000000000000000000" pitchFamily="2" charset="-78"/>
                </a:rPr>
                <a:t>(2)</a:t>
              </a:r>
              <a:endParaRPr lang="en-US" sz="1400" dirty="0">
                <a:latin typeface="Sakkal Majalla" panose="02000000000000000000" pitchFamily="2" charset="-78"/>
                <a:cs typeface="Sakkal Majalla" panose="02000000000000000000" pitchFamily="2" charset="-78"/>
              </a:endParaRPr>
            </a:p>
          </p:txBody>
        </p:sp>
        <p:cxnSp>
          <p:nvCxnSpPr>
            <p:cNvPr id="6" name="Straight Arrow Connector 5">
              <a:extLst>
                <a:ext uri="{FF2B5EF4-FFF2-40B4-BE49-F238E27FC236}">
                  <a16:creationId xmlns:a16="http://schemas.microsoft.com/office/drawing/2014/main" id="{984252D7-741D-2804-50C8-11F1F4221F79}"/>
                </a:ext>
              </a:extLst>
            </p:cNvPr>
            <p:cNvCxnSpPr>
              <a:cxnSpLocks/>
            </p:cNvCxnSpPr>
            <p:nvPr/>
          </p:nvCxnSpPr>
          <p:spPr>
            <a:xfrm flipV="1">
              <a:off x="5590903" y="1854970"/>
              <a:ext cx="0" cy="1173434"/>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19D02B-F540-07D7-0C11-DD23BF0C5648}"/>
                </a:ext>
              </a:extLst>
            </p:cNvPr>
            <p:cNvCxnSpPr>
              <a:cxnSpLocks/>
            </p:cNvCxnSpPr>
            <p:nvPr/>
          </p:nvCxnSpPr>
          <p:spPr>
            <a:xfrm>
              <a:off x="6783977" y="1854970"/>
              <a:ext cx="0" cy="1173434"/>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709E4DD-A52E-A004-5507-AAF110B9AA9E}"/>
                </a:ext>
              </a:extLst>
            </p:cNvPr>
            <p:cNvSpPr/>
            <p:nvPr/>
          </p:nvSpPr>
          <p:spPr>
            <a:xfrm>
              <a:off x="1053737" y="5212076"/>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solidFill>
                    <a:srgbClr val="FFFFFF"/>
                  </a:solidFill>
                  <a:latin typeface="Sakkal Majalla" panose="02000000000000000000" pitchFamily="2" charset="-78"/>
                  <a:cs typeface="Sakkal Majalla" panose="02000000000000000000" pitchFamily="2" charset="-78"/>
                </a:rPr>
                <a:t>شركة ذات غرض خاص</a:t>
              </a:r>
              <a:endParaRPr lang="en-GB" sz="1800" b="0" i="0" u="none" strike="noStrike" baseline="0" dirty="0">
                <a:solidFill>
                  <a:srgbClr val="FFFFFF"/>
                </a:solidFill>
                <a:latin typeface="Sakkal Majalla" panose="02000000000000000000" pitchFamily="2" charset="-78"/>
                <a:cs typeface="Sakkal Majalla" panose="02000000000000000000" pitchFamily="2" charset="-78"/>
              </a:endParaRPr>
            </a:p>
            <a:p>
              <a:pPr algn="ctr"/>
              <a:r>
                <a:rPr lang="en-US" sz="1400" b="0" i="0" u="none" strike="noStrike" baseline="0" dirty="0">
                  <a:solidFill>
                    <a:srgbClr val="FFFFFF"/>
                  </a:solidFill>
                  <a:latin typeface="Sakkal Majalla" panose="02000000000000000000" pitchFamily="2" charset="-78"/>
                  <a:cs typeface="Sakkal Majalla" panose="02000000000000000000" pitchFamily="2" charset="-78"/>
                </a:rPr>
                <a:t>(1)</a:t>
              </a:r>
              <a:endParaRPr lang="en-US" sz="1400" dirty="0">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id="{1BC15B34-48F4-3829-6AC6-E91C2557C3FB}"/>
                </a:ext>
              </a:extLst>
            </p:cNvPr>
            <p:cNvSpPr/>
            <p:nvPr/>
          </p:nvSpPr>
          <p:spPr>
            <a:xfrm>
              <a:off x="8656317" y="5212077"/>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dirty="0">
                  <a:solidFill>
                    <a:srgbClr val="FFFFFF"/>
                  </a:solidFill>
                  <a:latin typeface="Sakkal Majalla" panose="02000000000000000000" pitchFamily="2" charset="-78"/>
                  <a:cs typeface="Sakkal Majalla" panose="02000000000000000000" pitchFamily="2" charset="-78"/>
                </a:rPr>
                <a:t>شركة ذات غرض خاص</a:t>
              </a:r>
              <a:endParaRPr lang="en-GB" sz="1800" b="0" i="0" u="none" strike="noStrike" baseline="0" dirty="0">
                <a:solidFill>
                  <a:srgbClr val="FFFFFF"/>
                </a:solidFill>
                <a:latin typeface="Sakkal Majalla" panose="02000000000000000000" pitchFamily="2" charset="-78"/>
                <a:cs typeface="Sakkal Majalla" panose="02000000000000000000" pitchFamily="2" charset="-78"/>
              </a:endParaRPr>
            </a:p>
            <a:p>
              <a:pPr algn="ctr"/>
              <a:r>
                <a:rPr lang="en-US" sz="1400" b="0" i="0" u="none" strike="noStrike" baseline="0" dirty="0">
                  <a:solidFill>
                    <a:srgbClr val="FFFFFF"/>
                  </a:solidFill>
                  <a:latin typeface="Sakkal Majalla" panose="02000000000000000000" pitchFamily="2" charset="-78"/>
                  <a:cs typeface="Sakkal Majalla" panose="02000000000000000000" pitchFamily="2" charset="-78"/>
                </a:rPr>
                <a:t>(3)</a:t>
              </a:r>
              <a:endParaRPr lang="en-US" sz="1400" dirty="0">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id="{BBE12B71-7B3C-1648-337E-C00104B94796}"/>
                </a:ext>
              </a:extLst>
            </p:cNvPr>
            <p:cNvSpPr/>
            <p:nvPr/>
          </p:nvSpPr>
          <p:spPr>
            <a:xfrm>
              <a:off x="9048206" y="3028404"/>
              <a:ext cx="2603863" cy="801189"/>
            </a:xfrm>
            <a:prstGeom prst="rect">
              <a:avLst/>
            </a:prstGeom>
            <a:solidFill>
              <a:srgbClr val="449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i="0" u="none" strike="noStrike" baseline="0" dirty="0">
                  <a:solidFill>
                    <a:srgbClr val="FFFFFF"/>
                  </a:solidFill>
                  <a:latin typeface="Sakkal Majalla" panose="02000000000000000000" pitchFamily="2" charset="-78"/>
                  <a:cs typeface="Sakkal Majalla" panose="02000000000000000000" pitchFamily="2" charset="-78"/>
                </a:rPr>
                <a:t>المستثمرون</a:t>
              </a:r>
              <a:endParaRPr lang="en-US" dirty="0">
                <a:latin typeface="Sakkal Majalla" panose="02000000000000000000" pitchFamily="2" charset="-78"/>
                <a:cs typeface="Sakkal Majalla" panose="02000000000000000000" pitchFamily="2" charset="-78"/>
              </a:endParaRPr>
            </a:p>
          </p:txBody>
        </p:sp>
        <p:cxnSp>
          <p:nvCxnSpPr>
            <p:cNvPr id="11" name="Straight Arrow Connector 10">
              <a:extLst>
                <a:ext uri="{FF2B5EF4-FFF2-40B4-BE49-F238E27FC236}">
                  <a16:creationId xmlns:a16="http://schemas.microsoft.com/office/drawing/2014/main" id="{5387F40E-6B92-407C-AAAB-8049AB1211AC}"/>
                </a:ext>
              </a:extLst>
            </p:cNvPr>
            <p:cNvCxnSpPr/>
            <p:nvPr/>
          </p:nvCxnSpPr>
          <p:spPr>
            <a:xfrm>
              <a:off x="7458890" y="3213463"/>
              <a:ext cx="1589316" cy="0"/>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6EA0CF-2E83-2DF9-19BB-69D7BAFCB91E}"/>
                </a:ext>
              </a:extLst>
            </p:cNvPr>
            <p:cNvCxnSpPr/>
            <p:nvPr/>
          </p:nvCxnSpPr>
          <p:spPr>
            <a:xfrm flipH="1">
              <a:off x="7458890" y="3692434"/>
              <a:ext cx="1589316" cy="0"/>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33B36D1-CBE3-7F20-9DC7-0B37D33457E2}"/>
                </a:ext>
              </a:extLst>
            </p:cNvPr>
            <p:cNvSpPr txBox="1"/>
            <p:nvPr/>
          </p:nvSpPr>
          <p:spPr>
            <a:xfrm>
              <a:off x="7657804" y="3110031"/>
              <a:ext cx="1191489"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استلام عوائد</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AFF5E94F-FE55-76EE-C422-E37CE80F5556}"/>
                </a:ext>
              </a:extLst>
            </p:cNvPr>
            <p:cNvSpPr txBox="1"/>
            <p:nvPr/>
          </p:nvSpPr>
          <p:spPr>
            <a:xfrm>
              <a:off x="7657803" y="3576837"/>
              <a:ext cx="1191489"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استثمار أموال</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E23350C7-BE99-814F-897E-667DC17095D1}"/>
                </a:ext>
              </a:extLst>
            </p:cNvPr>
            <p:cNvSpPr txBox="1"/>
            <p:nvPr/>
          </p:nvSpPr>
          <p:spPr>
            <a:xfrm rot="5400000">
              <a:off x="6415223" y="2326270"/>
              <a:ext cx="1112068"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إدارة الاستثمار والأصول</a:t>
              </a:r>
              <a:endParaRPr lang="en-US" sz="900" dirty="0">
                <a:solidFill>
                  <a:schemeClr val="bg1"/>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43C21D1A-EC07-D6E2-2F4F-6D79D2E1434C}"/>
                </a:ext>
              </a:extLst>
            </p:cNvPr>
            <p:cNvSpPr txBox="1"/>
            <p:nvPr/>
          </p:nvSpPr>
          <p:spPr>
            <a:xfrm rot="16200000">
              <a:off x="4780350" y="2257020"/>
              <a:ext cx="1112068" cy="3693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استلام رسوم الإدارة ونسبة من الأرباح</a:t>
              </a:r>
              <a:endParaRPr lang="en-US" sz="900" dirty="0">
                <a:solidFill>
                  <a:schemeClr val="bg1"/>
                </a:solidFill>
                <a:latin typeface="Sakkal Majalla" panose="02000000000000000000" pitchFamily="2" charset="-78"/>
                <a:cs typeface="Sakkal Majalla" panose="02000000000000000000" pitchFamily="2" charset="-78"/>
              </a:endParaRPr>
            </a:p>
          </p:txBody>
        </p:sp>
        <p:cxnSp>
          <p:nvCxnSpPr>
            <p:cNvPr id="17" name="Straight Arrow Connector 16">
              <a:extLst>
                <a:ext uri="{FF2B5EF4-FFF2-40B4-BE49-F238E27FC236}">
                  <a16:creationId xmlns:a16="http://schemas.microsoft.com/office/drawing/2014/main" id="{FE86CF8D-E389-9AF0-163D-97A51C8FF35D}"/>
                </a:ext>
              </a:extLst>
            </p:cNvPr>
            <p:cNvCxnSpPr>
              <a:stCxn id="4" idx="2"/>
              <a:endCxn id="5" idx="0"/>
            </p:cNvCxnSpPr>
            <p:nvPr/>
          </p:nvCxnSpPr>
          <p:spPr>
            <a:xfrm flipH="1">
              <a:off x="6156959" y="3829594"/>
              <a:ext cx="1" cy="1382486"/>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0EC3C-E161-0748-4291-7F8DA0277FDE}"/>
                </a:ext>
              </a:extLst>
            </p:cNvPr>
            <p:cNvCxnSpPr/>
            <p:nvPr/>
          </p:nvCxnSpPr>
          <p:spPr>
            <a:xfrm>
              <a:off x="2351314" y="4354286"/>
              <a:ext cx="7611292" cy="0"/>
            </a:xfrm>
            <a:prstGeom prst="line">
              <a:avLst/>
            </a:prstGeom>
            <a:ln>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05DBED-8401-F0A1-B923-C794EEE85D3F}"/>
                </a:ext>
              </a:extLst>
            </p:cNvPr>
            <p:cNvCxnSpPr>
              <a:cxnSpLocks/>
              <a:endCxn id="8" idx="0"/>
            </p:cNvCxnSpPr>
            <p:nvPr/>
          </p:nvCxnSpPr>
          <p:spPr>
            <a:xfrm>
              <a:off x="2355669" y="4354282"/>
              <a:ext cx="0" cy="857794"/>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3B66458-4A16-1770-2649-CFF3D2D2CDF8}"/>
                </a:ext>
              </a:extLst>
            </p:cNvPr>
            <p:cNvSpPr txBox="1"/>
            <p:nvPr/>
          </p:nvSpPr>
          <p:spPr>
            <a:xfrm>
              <a:off x="7466960" y="4238866"/>
              <a:ext cx="1191489"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المحفظة الاستثمارية</a:t>
              </a:r>
              <a:endParaRPr lang="en-US" sz="900" dirty="0">
                <a:solidFill>
                  <a:schemeClr val="bg1"/>
                </a:solidFill>
                <a:latin typeface="Sakkal Majalla" panose="02000000000000000000" pitchFamily="2" charset="-78"/>
                <a:cs typeface="Sakkal Majalla" panose="02000000000000000000" pitchFamily="2" charset="-78"/>
              </a:endParaRPr>
            </a:p>
          </p:txBody>
        </p:sp>
        <p:cxnSp>
          <p:nvCxnSpPr>
            <p:cNvPr id="21" name="Straight Arrow Connector 20">
              <a:extLst>
                <a:ext uri="{FF2B5EF4-FFF2-40B4-BE49-F238E27FC236}">
                  <a16:creationId xmlns:a16="http://schemas.microsoft.com/office/drawing/2014/main" id="{E634A350-C61F-DBD8-E946-358DFF36782B}"/>
                </a:ext>
              </a:extLst>
            </p:cNvPr>
            <p:cNvCxnSpPr>
              <a:endCxn id="9" idx="0"/>
            </p:cNvCxnSpPr>
            <p:nvPr/>
          </p:nvCxnSpPr>
          <p:spPr>
            <a:xfrm>
              <a:off x="9958248" y="4354286"/>
              <a:ext cx="1" cy="857791"/>
            </a:xfrm>
            <a:prstGeom prst="straightConnector1">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F8F3EE-51BE-6721-FBC0-E77BE6703C24}"/>
                </a:ext>
              </a:extLst>
            </p:cNvPr>
            <p:cNvSpPr txBox="1"/>
            <p:nvPr/>
          </p:nvSpPr>
          <p:spPr>
            <a:xfrm>
              <a:off x="3446874" y="4238866"/>
              <a:ext cx="1614526"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تأسيس كيانات ذات أهداف خاصة</a:t>
              </a:r>
              <a:endParaRPr lang="en-US" sz="900" dirty="0">
                <a:solidFill>
                  <a:schemeClr val="bg1"/>
                </a:solidFill>
                <a:latin typeface="Sakkal Majalla" panose="02000000000000000000" pitchFamily="2" charset="-78"/>
                <a:cs typeface="Sakkal Majalla" panose="02000000000000000000" pitchFamily="2" charset="-78"/>
              </a:endParaRPr>
            </a:p>
          </p:txBody>
        </p:sp>
        <p:cxnSp>
          <p:nvCxnSpPr>
            <p:cNvPr id="23" name="Connector: Elbow 22">
              <a:extLst>
                <a:ext uri="{FF2B5EF4-FFF2-40B4-BE49-F238E27FC236}">
                  <a16:creationId xmlns:a16="http://schemas.microsoft.com/office/drawing/2014/main" id="{CF4E2AC1-7588-267F-6CDE-EE034FC77F52}"/>
                </a:ext>
              </a:extLst>
            </p:cNvPr>
            <p:cNvCxnSpPr>
              <a:cxnSpLocks/>
              <a:stCxn id="8" idx="2"/>
              <a:endCxn id="4" idx="1"/>
            </p:cNvCxnSpPr>
            <p:nvPr/>
          </p:nvCxnSpPr>
          <p:spPr>
            <a:xfrm rot="5400000" flipH="1" flipV="1">
              <a:off x="2313215" y="3471453"/>
              <a:ext cx="2584265" cy="2499359"/>
            </a:xfrm>
            <a:prstGeom prst="bentConnector4">
              <a:avLst>
                <a:gd name="adj1" fmla="val -11038"/>
                <a:gd name="adj2" fmla="val -72736"/>
              </a:avLst>
            </a:prstGeom>
            <a:ln>
              <a:solidFill>
                <a:srgbClr val="F9D44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FDB4E23-C8EF-E13C-E94A-08F0FD625FC2}"/>
                </a:ext>
              </a:extLst>
            </p:cNvPr>
            <p:cNvCxnSpPr>
              <a:cxnSpLocks/>
              <a:stCxn id="5" idx="2"/>
            </p:cNvCxnSpPr>
            <p:nvPr/>
          </p:nvCxnSpPr>
          <p:spPr>
            <a:xfrm rot="5400000">
              <a:off x="4112286" y="4252298"/>
              <a:ext cx="283702" cy="3805645"/>
            </a:xfrm>
            <a:prstGeom prst="bentConnector2">
              <a:avLst/>
            </a:prstGeom>
            <a:ln>
              <a:solidFill>
                <a:srgbClr val="F9D448"/>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CF83C38-1BDA-E1F7-D376-039B71488280}"/>
                </a:ext>
              </a:extLst>
            </p:cNvPr>
            <p:cNvCxnSpPr>
              <a:cxnSpLocks/>
            </p:cNvCxnSpPr>
            <p:nvPr/>
          </p:nvCxnSpPr>
          <p:spPr>
            <a:xfrm rot="5400000">
              <a:off x="7917928" y="4252786"/>
              <a:ext cx="283702" cy="3805645"/>
            </a:xfrm>
            <a:prstGeom prst="bentConnector2">
              <a:avLst/>
            </a:prstGeom>
            <a:ln>
              <a:solidFill>
                <a:srgbClr val="F9D448"/>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0305B7-182B-74ED-1B81-5ED39F14B961}"/>
                </a:ext>
              </a:extLst>
            </p:cNvPr>
            <p:cNvSpPr txBox="1"/>
            <p:nvPr/>
          </p:nvSpPr>
          <p:spPr>
            <a:xfrm>
              <a:off x="1755569" y="3318366"/>
              <a:ext cx="1191489" cy="230832"/>
            </a:xfrm>
            <a:prstGeom prst="rect">
              <a:avLst/>
            </a:prstGeom>
            <a:solidFill>
              <a:srgbClr val="7CA655"/>
            </a:solidFill>
            <a:ln>
              <a:noFill/>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ar-SA" sz="900" b="1" i="0" u="none" strike="noStrike" baseline="0" dirty="0">
                  <a:solidFill>
                    <a:schemeClr val="bg1"/>
                  </a:solidFill>
                  <a:latin typeface="Sakkal Majalla" panose="02000000000000000000" pitchFamily="2" charset="-78"/>
                  <a:cs typeface="Sakkal Majalla" panose="02000000000000000000" pitchFamily="2" charset="-78"/>
                </a:rPr>
                <a:t>تحويل العوائد</a:t>
              </a:r>
              <a:endParaRPr lang="en-US" sz="900" dirty="0">
                <a:solidFill>
                  <a:schemeClr val="bg1"/>
                </a:solidFill>
                <a:latin typeface="Sakkal Majalla" panose="02000000000000000000" pitchFamily="2" charset="-78"/>
                <a:cs typeface="Sakkal Majalla" panose="02000000000000000000" pitchFamily="2" charset="-78"/>
              </a:endParaRPr>
            </a:p>
          </p:txBody>
        </p:sp>
      </p:grpSp>
      <p:sp>
        <p:nvSpPr>
          <p:cNvPr id="28" name="Google Shape;605;p19">
            <a:extLst>
              <a:ext uri="{FF2B5EF4-FFF2-40B4-BE49-F238E27FC236}">
                <a16:creationId xmlns:a16="http://schemas.microsoft.com/office/drawing/2014/main" id="{705FD932-63A1-BC74-238B-C35F298C707E}"/>
              </a:ext>
            </a:extLst>
          </p:cNvPr>
          <p:cNvSpPr txBox="1"/>
          <p:nvPr/>
        </p:nvSpPr>
        <p:spPr>
          <a:xfrm>
            <a:off x="11056076" y="6322150"/>
            <a:ext cx="523200" cy="2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ar-SA" sz="1100">
                <a:solidFill>
                  <a:schemeClr val="dk1"/>
                </a:solidFill>
                <a:latin typeface="Sakkal Majalla"/>
                <a:ea typeface="Sakkal Majalla"/>
                <a:cs typeface="Sakkal Majalla"/>
                <a:sym typeface="Sakkal Majalla"/>
              </a:rPr>
              <a:t>9</a:t>
            </a:fld>
            <a:endParaRPr sz="1100" dirty="0">
              <a:solidFill>
                <a:schemeClr val="dk1"/>
              </a:solidFill>
              <a:latin typeface="Sakkal Majalla"/>
              <a:ea typeface="Sakkal Majalla"/>
              <a:cs typeface="Sakkal Majalla"/>
              <a:sym typeface="Sakkal Majalla"/>
            </a:endParaRPr>
          </a:p>
        </p:txBody>
      </p:sp>
    </p:spTree>
    <p:extLst>
      <p:ext uri="{BB962C8B-B14F-4D97-AF65-F5344CB8AC3E}">
        <p14:creationId xmlns:p14="http://schemas.microsoft.com/office/powerpoint/2010/main" val="3970344730"/>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